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9E58A4-EA99-4299-8226-AA4A4CDECF93}">
  <a:tblStyle styleId="{E09E58A4-EA99-4299-8226-AA4A4CDECF93}"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6263593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136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7" name="Shape 13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94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2" name="Shape 14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02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3021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3" name="Shape 15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028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9792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8638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9" name="Shape 16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768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6" name="Shape 17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356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2" name="Shape 18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4834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434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 name="Shape 8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6644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3551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690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677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370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3219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5472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917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042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9" name="Shape 24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422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513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5" name="Shape 9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575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57322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9164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9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29647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47828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4908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96998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448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92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7" name="Shape 10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3908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3" name="Shape 11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855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9" name="Shape 11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03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5" name="Shape 12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714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8009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s-MX" sz="1200" b="0" i="0" u="none" strike="noStrike" cap="none">
                <a:solidFill>
                  <a:srgbClr val="888888"/>
                </a:solidFill>
                <a:latin typeface="Calibri"/>
                <a:ea typeface="Calibri"/>
                <a:cs typeface="Calibri"/>
                <a:sym typeface="Calibri"/>
              </a:rPr>
              <a:t>‹Nº›</a:t>
            </a:fld>
            <a:endParaRPr lang="es-MX"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blog.programster.org/ubuntu-14-04-deploy-a-ceph-cluster-part-1/"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s-MX" sz="6000" b="0" i="0" u="none" strike="noStrike" cap="none">
                <a:solidFill>
                  <a:schemeClr val="dk1"/>
                </a:solidFill>
                <a:latin typeface="Calibri"/>
                <a:ea typeface="Calibri"/>
                <a:cs typeface="Calibri"/>
                <a:sym typeface="Calibri"/>
              </a:rPr>
              <a:t>Sistemas de Archivos Distribuidos</a:t>
            </a:r>
          </a:p>
        </p:txBody>
      </p:sp>
      <p:sp>
        <p:nvSpPr>
          <p:cNvPr id="85" name="Shape 85"/>
          <p:cNvSpPr txBox="1">
            <a:spLocks noGrp="1"/>
          </p:cNvSpPr>
          <p:nvPr>
            <p:ph type="subTitle" idx="1"/>
          </p:nvPr>
        </p:nvSpPr>
        <p:spPr>
          <a:xfrm>
            <a:off x="1524000" y="3602037"/>
            <a:ext cx="9144000" cy="165576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r>
              <a:rPr lang="es-MX" sz="2400" b="0" i="0" u="none" strike="noStrike" cap="none">
                <a:solidFill>
                  <a:schemeClr val="dk1"/>
                </a:solidFill>
                <a:latin typeface="Calibri"/>
                <a:ea typeface="Calibri"/>
                <a:cs typeface="Calibri"/>
                <a:sym typeface="Calibri"/>
              </a:rPr>
              <a:t>Ponentes:</a:t>
            </a:r>
          </a:p>
          <a:p>
            <a:pPr marL="0" marR="0" lvl="0" indent="0" algn="ctr" rtl="0">
              <a:lnSpc>
                <a:spcPct val="90000"/>
              </a:lnSpc>
              <a:spcBef>
                <a:spcPts val="1000"/>
              </a:spcBef>
              <a:spcAft>
                <a:spcPts val="0"/>
              </a:spcAft>
              <a:buClr>
                <a:schemeClr val="dk1"/>
              </a:buClr>
              <a:buSzPct val="25000"/>
              <a:buFont typeface="Arial"/>
              <a:buNone/>
            </a:pPr>
            <a:r>
              <a:rPr lang="es-MX" sz="2400" b="0" i="0" u="none" strike="noStrike" cap="none">
                <a:solidFill>
                  <a:schemeClr val="dk1"/>
                </a:solidFill>
                <a:latin typeface="Calibri"/>
                <a:ea typeface="Calibri"/>
                <a:cs typeface="Calibri"/>
                <a:sym typeface="Calibri"/>
              </a:rPr>
              <a:t>García Flores Jesús Alberto</a:t>
            </a:r>
          </a:p>
          <a:p>
            <a:pPr marL="0" marR="0" lvl="0" indent="0" algn="ctr" rtl="0">
              <a:lnSpc>
                <a:spcPct val="90000"/>
              </a:lnSpc>
              <a:spcBef>
                <a:spcPts val="1000"/>
              </a:spcBef>
              <a:buClr>
                <a:schemeClr val="dk1"/>
              </a:buClr>
              <a:buSzPct val="25000"/>
              <a:buFont typeface="Arial"/>
              <a:buNone/>
            </a:pPr>
            <a:r>
              <a:rPr lang="es-MX" sz="2400" b="0" i="0" u="none" strike="noStrike" cap="none">
                <a:solidFill>
                  <a:schemeClr val="dk1"/>
                </a:solidFill>
                <a:latin typeface="Calibri"/>
                <a:ea typeface="Calibri"/>
                <a:cs typeface="Calibri"/>
                <a:sym typeface="Calibri"/>
              </a:rPr>
              <a:t>López Juárez Andrés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El NFS cuenta con un protocolo de comunicación que permite a los clientes acceder a los archivos guardados en el servidor. Luego, es posible que un conjunto heterogéneo de procesos (quizás ejecutándose en máquinas diferentes con SO diferentes) compartan archivos.</a:t>
            </a: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340550" y="223875"/>
            <a:ext cx="10515600" cy="43512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El modelo que se utiliza NFS es del de servicio de archivos remoto. Este modelo ofrece a los clientes un acceso transparente a un sistema de archivos gestionado por un servidor remoto.</a:t>
            </a:r>
          </a:p>
          <a:p>
            <a:pPr marL="228600" marR="0" lvl="0" indent="-228600" algn="l" rtl="0">
              <a:lnSpc>
                <a:spcPct val="90000"/>
              </a:lnSpc>
              <a:spcBef>
                <a:spcPts val="100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Los clientes desconocen la ubicación de los archivos</a:t>
            </a:r>
          </a:p>
          <a:p>
            <a:pPr marL="228600" marR="0" lvl="0" indent="-228600" algn="l" rtl="0">
              <a:lnSpc>
                <a:spcPct val="90000"/>
              </a:lnSpc>
              <a:spcBef>
                <a:spcPts val="1000"/>
              </a:spcBef>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Disponen de una interfaz, similar a la interfaz del sistema de archivos local. El servidor remoto es el responsable de implementar estas operaciones. </a:t>
            </a:r>
          </a:p>
        </p:txBody>
      </p:sp>
      <p:pic>
        <p:nvPicPr>
          <p:cNvPr id="145" name="Shape 145"/>
          <p:cNvPicPr preferRelativeResize="0"/>
          <p:nvPr/>
        </p:nvPicPr>
        <p:blipFill>
          <a:blip r:embed="rId3">
            <a:alphaModFix/>
          </a:blip>
          <a:stretch>
            <a:fillRect/>
          </a:stretch>
        </p:blipFill>
        <p:spPr>
          <a:xfrm>
            <a:off x="4711974" y="3490122"/>
            <a:ext cx="4991849" cy="28781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2454150" y="1226277"/>
            <a:ext cx="7283699" cy="44054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s-MX" sz="4400" b="0" i="0" u="none" strike="noStrike" cap="none">
                <a:solidFill>
                  <a:schemeClr val="dk1"/>
                </a:solidFill>
                <a:latin typeface="Calibri"/>
                <a:ea typeface="Calibri"/>
                <a:cs typeface="Calibri"/>
                <a:sym typeface="Calibri"/>
              </a:rPr>
              <a:t>Implementación	</a:t>
            </a:r>
          </a:p>
        </p:txBody>
      </p:sp>
      <p:sp>
        <p:nvSpPr>
          <p:cNvPr id="156" name="Shape 156"/>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Un cliente accede al FS usando la interfaz local. </a:t>
            </a:r>
          </a:p>
          <a:p>
            <a:pPr marL="228600" marR="0" lvl="0" indent="-228600" algn="l" rtl="0">
              <a:lnSpc>
                <a:spcPct val="90000"/>
              </a:lnSpc>
              <a:spcBef>
                <a:spcPts val="100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La interfaz de Unix es reemplazada por VFS (Virtual File System), el cual actualmente es un estándar para comunicarse con Sistemas de Archivo diferentes. Todos los sistemas operativos modernos proporcionan un VFS.</a:t>
            </a:r>
          </a:p>
          <a:p>
            <a:pPr marL="228600" marR="0" lvl="0" indent="-228600" algn="l" rtl="0">
              <a:lnSpc>
                <a:spcPct val="90000"/>
              </a:lnSpc>
              <a:spcBef>
                <a:spcPts val="1000"/>
              </a:spcBef>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El VFS transfiere las operaciones a un sistema de archivos local o a un servidor remoto.</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3519775" y="289727"/>
            <a:ext cx="5152450" cy="610702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aphicFrame>
        <p:nvGraphicFramePr>
          <p:cNvPr id="166" name="Shape 166"/>
          <p:cNvGraphicFramePr/>
          <p:nvPr/>
        </p:nvGraphicFramePr>
        <p:xfrm>
          <a:off x="163275" y="79550"/>
          <a:ext cx="11865450" cy="7059616"/>
        </p:xfrm>
        <a:graphic>
          <a:graphicData uri="http://schemas.openxmlformats.org/drawingml/2006/table">
            <a:tbl>
              <a:tblPr>
                <a:noFill/>
                <a:tableStyleId>{E09E58A4-EA99-4299-8226-AA4A4CDECF93}</a:tableStyleId>
              </a:tblPr>
              <a:tblGrid>
                <a:gridCol w="5986650"/>
                <a:gridCol w="5878800"/>
              </a:tblGrid>
              <a:tr h="381000">
                <a:tc>
                  <a:txBody>
                    <a:bodyPr/>
                    <a:lstStyle/>
                    <a:p>
                      <a:pPr lvl="0">
                        <a:spcBef>
                          <a:spcPts val="0"/>
                        </a:spcBef>
                        <a:buNone/>
                      </a:pPr>
                      <a:r>
                        <a:rPr lang="es-MX" sz="2400"/>
                        <a:t>Cliente/servidor </a:t>
                      </a:r>
                    </a:p>
                  </a:txBody>
                  <a:tcPr marL="91425" marR="91425" marT="91425" marB="91425"/>
                </a:tc>
                <a:tc>
                  <a:txBody>
                    <a:bodyPr/>
                    <a:lstStyle/>
                    <a:p>
                      <a:pPr lvl="0">
                        <a:spcBef>
                          <a:spcPts val="0"/>
                        </a:spcBef>
                        <a:buNone/>
                      </a:pPr>
                      <a:r>
                        <a:rPr lang="es-MX" sz="2400">
                          <a:solidFill>
                            <a:srgbClr val="04617B"/>
                          </a:solidFill>
                        </a:rPr>
                        <a:t>Arquitectura Distribuida</a:t>
                      </a:r>
                    </a:p>
                  </a:txBody>
                  <a:tcPr marL="91425" marR="91425" marT="91425" marB="91425"/>
                </a:tc>
              </a:tr>
              <a:tr h="4667250">
                <a:tc>
                  <a:txBody>
                    <a:bodyPr/>
                    <a:lstStyle/>
                    <a:p>
                      <a:pPr lvl="0" algn="just" rtl="0">
                        <a:lnSpc>
                          <a:spcPct val="115000"/>
                        </a:lnSpc>
                        <a:spcBef>
                          <a:spcPts val="0"/>
                        </a:spcBef>
                        <a:buClr>
                          <a:schemeClr val="dk1"/>
                        </a:buClr>
                        <a:buSzPct val="47826"/>
                        <a:buFont typeface="Arial"/>
                        <a:buNone/>
                      </a:pPr>
                      <a:r>
                        <a:rPr lang="es-MX" sz="2300">
                          <a:solidFill>
                            <a:srgbClr val="0BD0D9"/>
                          </a:solidFill>
                        </a:rPr>
                        <a:t>Ø</a:t>
                      </a:r>
                      <a:r>
                        <a:rPr lang="es-MX" sz="2400">
                          <a:solidFill>
                            <a:schemeClr val="dk1"/>
                          </a:solidFill>
                          <a:latin typeface="Calibri"/>
                          <a:ea typeface="Calibri"/>
                          <a:cs typeface="Calibri"/>
                          <a:sym typeface="Calibri"/>
                        </a:rPr>
                        <a:t>Esta arquitectura consiste básicamente en un cliente que realiza peticiones a otro programa (el servidor) que le da respuesta. En esta arquitectura la capacidad de proceso está repartida entre los clientes y los servidores, aunque son más importantes las ventajas de tipo organizativo debidas a la centralización de la gestión de la información y la separación de responsabilidades, lo que facilita y clarifica el diseño del sistema.</a:t>
                      </a:r>
                    </a:p>
                    <a:p>
                      <a:pPr lvl="0" algn="just" rtl="0">
                        <a:lnSpc>
                          <a:spcPct val="115000"/>
                        </a:lnSpc>
                        <a:spcBef>
                          <a:spcPts val="0"/>
                        </a:spcBef>
                        <a:buClr>
                          <a:schemeClr val="dk1"/>
                        </a:buClr>
                        <a:buSzPct val="47826"/>
                        <a:buFont typeface="Arial"/>
                        <a:buNone/>
                      </a:pPr>
                      <a:r>
                        <a:rPr lang="es-MX" sz="2300">
                          <a:solidFill>
                            <a:srgbClr val="0BD0D9"/>
                          </a:solidFill>
                        </a:rPr>
                        <a:t>Ø</a:t>
                      </a:r>
                      <a:r>
                        <a:rPr lang="es-MX" sz="2400">
                          <a:solidFill>
                            <a:schemeClr val="dk1"/>
                          </a:solidFill>
                          <a:latin typeface="Calibri"/>
                          <a:ea typeface="Calibri"/>
                          <a:cs typeface="Calibri"/>
                          <a:sym typeface="Calibri"/>
                        </a:rPr>
                        <a:t>La </a:t>
                      </a:r>
                      <a:r>
                        <a:rPr lang="es-MX" sz="2400" i="1">
                          <a:solidFill>
                            <a:schemeClr val="dk1"/>
                          </a:solidFill>
                          <a:latin typeface="Calibri"/>
                          <a:ea typeface="Calibri"/>
                          <a:cs typeface="Calibri"/>
                          <a:sym typeface="Calibri"/>
                        </a:rPr>
                        <a:t>arquitectura cliente-servidor</a:t>
                      </a:r>
                      <a:r>
                        <a:rPr lang="es-MX" sz="2400">
                          <a:solidFill>
                            <a:schemeClr val="dk1"/>
                          </a:solidFill>
                          <a:latin typeface="Calibri"/>
                          <a:ea typeface="Calibri"/>
                          <a:cs typeface="Calibri"/>
                          <a:sym typeface="Calibri"/>
                        </a:rPr>
                        <a:t> sustituye a la </a:t>
                      </a:r>
                      <a:r>
                        <a:rPr lang="es-MX" sz="2400" i="1">
                          <a:solidFill>
                            <a:schemeClr val="dk1"/>
                          </a:solidFill>
                          <a:latin typeface="Calibri"/>
                          <a:ea typeface="Calibri"/>
                          <a:cs typeface="Calibri"/>
                          <a:sym typeface="Calibri"/>
                        </a:rPr>
                        <a:t>arquitectura monolítica</a:t>
                      </a:r>
                      <a:r>
                        <a:rPr lang="es-MX" sz="2400">
                          <a:solidFill>
                            <a:schemeClr val="dk1"/>
                          </a:solidFill>
                          <a:latin typeface="Calibri"/>
                          <a:ea typeface="Calibri"/>
                          <a:cs typeface="Calibri"/>
                          <a:sym typeface="Calibri"/>
                        </a:rPr>
                        <a:t> en la que no hay distribución, tanto a nivel físico como a nivel lógico.</a:t>
                      </a:r>
                    </a:p>
                    <a:p>
                      <a:pPr lvl="0">
                        <a:spcBef>
                          <a:spcPts val="0"/>
                        </a:spcBef>
                        <a:buNone/>
                      </a:pPr>
                      <a:endParaRPr/>
                    </a:p>
                  </a:txBody>
                  <a:tcPr marL="91425" marR="91425" marT="91425" marB="91425"/>
                </a:tc>
                <a:tc>
                  <a:txBody>
                    <a:bodyPr/>
                    <a:lstStyle/>
                    <a:p>
                      <a:pPr lvl="0" algn="just" rtl="0">
                        <a:lnSpc>
                          <a:spcPct val="120000"/>
                        </a:lnSpc>
                        <a:spcBef>
                          <a:spcPts val="0"/>
                        </a:spcBef>
                        <a:buClr>
                          <a:schemeClr val="dk1"/>
                        </a:buClr>
                        <a:buSzPct val="61111"/>
                        <a:buFont typeface="Arial"/>
                        <a:buNone/>
                      </a:pPr>
                      <a:r>
                        <a:rPr lang="es-MX" sz="1800" b="1">
                          <a:solidFill>
                            <a:schemeClr val="dk1"/>
                          </a:solidFill>
                        </a:rPr>
                        <a:t>"Sistemas cuyos componentes hardware y software, que están en ordenadores conectados en red, se comunican y coordinan sus acciones mediante el paso de mensajes, para el logro de un objetivo. Se establece la comunicación mediante un protocolo prefijado por un esquema cliente-servidor".</a:t>
                      </a:r>
                    </a:p>
                    <a:p>
                      <a:pPr lvl="0" rtl="0">
                        <a:lnSpc>
                          <a:spcPct val="115000"/>
                        </a:lnSpc>
                        <a:spcBef>
                          <a:spcPts val="400"/>
                        </a:spcBef>
                        <a:buClr>
                          <a:schemeClr val="dk1"/>
                        </a:buClr>
                        <a:buSzPct val="61111"/>
                        <a:buFont typeface="Arial"/>
                        <a:buNone/>
                      </a:pPr>
                      <a:r>
                        <a:rPr lang="es-MX" sz="1800" b="1">
                          <a:solidFill>
                            <a:schemeClr val="dk1"/>
                          </a:solidFill>
                        </a:rPr>
                        <a:t>Características:</a:t>
                      </a:r>
                    </a:p>
                    <a:p>
                      <a:pPr lvl="0" rtl="0">
                        <a:lnSpc>
                          <a:spcPct val="120000"/>
                        </a:lnSpc>
                        <a:spcBef>
                          <a:spcPts val="600"/>
                        </a:spcBef>
                        <a:buClr>
                          <a:schemeClr val="dk1"/>
                        </a:buClr>
                        <a:buSzPct val="61111"/>
                        <a:buFont typeface="Arial"/>
                        <a:buNone/>
                      </a:pPr>
                      <a:r>
                        <a:rPr lang="es-MX" sz="1800">
                          <a:solidFill>
                            <a:srgbClr val="0BD0D9"/>
                          </a:solidFill>
                        </a:rPr>
                        <a:t>Ø</a:t>
                      </a:r>
                      <a:r>
                        <a:rPr lang="es-MX" sz="1800" b="1">
                          <a:solidFill>
                            <a:schemeClr val="dk1"/>
                          </a:solidFill>
                        </a:rPr>
                        <a:t>Concurrencia</a:t>
                      </a:r>
                      <a:r>
                        <a:rPr lang="es-MX" sz="1800">
                          <a:solidFill>
                            <a:schemeClr val="dk1"/>
                          </a:solidFill>
                        </a:rPr>
                        <a:t>.- Esta característica de los sistemas distribuidos permite que los recursos disponibles en la red puedan ser utilizados simultáneamente por los usuarios y/o agentes que interactúan en la red.</a:t>
                      </a:r>
                    </a:p>
                    <a:p>
                      <a:pPr lvl="0" rtl="0">
                        <a:lnSpc>
                          <a:spcPct val="120000"/>
                        </a:lnSpc>
                        <a:spcBef>
                          <a:spcPts val="600"/>
                        </a:spcBef>
                        <a:buClr>
                          <a:schemeClr val="dk1"/>
                        </a:buClr>
                        <a:buSzPct val="61111"/>
                        <a:buFont typeface="Arial"/>
                        <a:buNone/>
                      </a:pPr>
                      <a:r>
                        <a:rPr lang="es-MX" sz="1800">
                          <a:solidFill>
                            <a:srgbClr val="0BD0D9"/>
                          </a:solidFill>
                        </a:rPr>
                        <a:t>Ø</a:t>
                      </a:r>
                      <a:r>
                        <a:rPr lang="es-MX" sz="1800" b="1">
                          <a:solidFill>
                            <a:schemeClr val="dk1"/>
                          </a:solidFill>
                        </a:rPr>
                        <a:t>Fallos independientes de los componentes.-</a:t>
                      </a:r>
                      <a:r>
                        <a:rPr lang="es-MX" sz="1800">
                          <a:solidFill>
                            <a:schemeClr val="dk1"/>
                          </a:solidFill>
                        </a:rPr>
                        <a:t> Cada componente del sistema puede fallar independientemente, con lo cual los demás pueden continuar ejecutando sus acciones. Esto permite el logro de las tareas con mayor efectividad, pues el sistema en su conjunto continua trabajando.</a:t>
                      </a:r>
                    </a:p>
                    <a:p>
                      <a:pPr lvl="0">
                        <a:spcBef>
                          <a:spcPts val="0"/>
                        </a:spcBef>
                        <a:buNone/>
                      </a:pP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s-MX" sz="4400" b="1" i="0" u="none" strike="noStrike" cap="none">
                <a:solidFill>
                  <a:schemeClr val="dk1"/>
                </a:solidFill>
                <a:latin typeface="Calibri"/>
                <a:ea typeface="Calibri"/>
                <a:cs typeface="Calibri"/>
                <a:sym typeface="Calibri"/>
              </a:rPr>
              <a:t>Gluster</a:t>
            </a:r>
          </a:p>
        </p:txBody>
      </p:sp>
      <p:sp>
        <p:nvSpPr>
          <p:cNvPr id="172" name="Shape 172"/>
          <p:cNvSpPr txBox="1">
            <a:spLocks noGrp="1"/>
          </p:cNvSpPr>
          <p:nvPr>
            <p:ph type="body" idx="1"/>
          </p:nvPr>
        </p:nvSpPr>
        <p:spPr>
          <a:xfrm>
            <a:off x="838200" y="1825625"/>
            <a:ext cx="10515600" cy="17613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None/>
            </a:pPr>
            <a:r>
              <a:rPr lang="es-MX" sz="3000"/>
              <a:t>Es un sistema de archivos de alta disponibilidad y escalabilidad que puede brindar almacenamiento a gran escala (petabytes) a bajo costo (opensource) y manejo de hasta miles de clientes.</a:t>
            </a:r>
          </a:p>
        </p:txBody>
      </p:sp>
      <p:pic>
        <p:nvPicPr>
          <p:cNvPr id="173" name="Shape 173"/>
          <p:cNvPicPr preferRelativeResize="0"/>
          <p:nvPr/>
        </p:nvPicPr>
        <p:blipFill>
          <a:blip r:embed="rId3">
            <a:alphaModFix/>
          </a:blip>
          <a:stretch>
            <a:fillRect/>
          </a:stretch>
        </p:blipFill>
        <p:spPr>
          <a:xfrm>
            <a:off x="7221600" y="2506575"/>
            <a:ext cx="4132200" cy="41322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838200" y="412075"/>
            <a:ext cx="10515600" cy="12489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1000"/>
              </a:spcBef>
              <a:buClr>
                <a:schemeClr val="dk1"/>
              </a:buClr>
              <a:buSzPct val="93333"/>
              <a:buFont typeface="Arial"/>
              <a:buNone/>
            </a:pPr>
            <a:r>
              <a:rPr lang="es-MX" sz="3000"/>
              <a:t>GlusterFS agrupa dispositivos de almacenamiento a través de la red y maneja la data como si fuese un solo bloque.</a:t>
            </a:r>
          </a:p>
        </p:txBody>
      </p:sp>
      <p:pic>
        <p:nvPicPr>
          <p:cNvPr id="179" name="Shape 179"/>
          <p:cNvPicPr preferRelativeResize="0"/>
          <p:nvPr/>
        </p:nvPicPr>
        <p:blipFill>
          <a:blip r:embed="rId3">
            <a:alphaModFix/>
          </a:blip>
          <a:stretch>
            <a:fillRect/>
          </a:stretch>
        </p:blipFill>
        <p:spPr>
          <a:xfrm>
            <a:off x="1114800" y="2107650"/>
            <a:ext cx="9962399" cy="404134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843150" y="1507550"/>
            <a:ext cx="10505700" cy="5047800"/>
          </a:xfrm>
          <a:prstGeom prst="rect">
            <a:avLst/>
          </a:prstGeom>
          <a:noFill/>
          <a:ln>
            <a:noFill/>
          </a:ln>
        </p:spPr>
        <p:txBody>
          <a:bodyPr lIns="91425" tIns="45700" rIns="91425" bIns="45700" anchor="t" anchorCtr="0">
            <a:noAutofit/>
          </a:bodyPr>
          <a:lstStyle/>
          <a:p>
            <a:pPr marL="0" marR="0" lvl="0" indent="0" algn="l" rtl="0">
              <a:lnSpc>
                <a:spcPct val="90000"/>
              </a:lnSpc>
              <a:spcBef>
                <a:spcPts val="1000"/>
              </a:spcBef>
              <a:buNone/>
            </a:pPr>
            <a:r>
              <a:rPr lang="es-MX"/>
              <a:t>Flexibilidad para combinar diversos dispositivos, ya sean físicos virtuales o disco en la nube.</a:t>
            </a:r>
          </a:p>
          <a:p>
            <a:pPr marL="457200" marR="0" lvl="0" indent="-228600" algn="l" rtl="0">
              <a:lnSpc>
                <a:spcPct val="90000"/>
              </a:lnSpc>
              <a:spcBef>
                <a:spcPts val="1000"/>
              </a:spcBef>
            </a:pPr>
            <a:r>
              <a:rPr lang="es-MX"/>
              <a:t>Muy fácil de instalar y configurar</a:t>
            </a:r>
          </a:p>
          <a:p>
            <a:pPr marL="457200" marR="0" lvl="0" indent="-228600" algn="l" rtl="0">
              <a:lnSpc>
                <a:spcPct val="90000"/>
              </a:lnSpc>
              <a:spcBef>
                <a:spcPts val="1000"/>
              </a:spcBef>
            </a:pPr>
            <a:r>
              <a:rPr lang="es-MX"/>
              <a:t>Diseño modular y apilable</a:t>
            </a:r>
          </a:p>
          <a:p>
            <a:pPr marL="457200" marR="0" lvl="0" indent="-228600" algn="l" rtl="0">
              <a:lnSpc>
                <a:spcPct val="90000"/>
              </a:lnSpc>
              <a:spcBef>
                <a:spcPts val="1000"/>
              </a:spcBef>
            </a:pPr>
            <a:r>
              <a:rPr lang="es-MX"/>
              <a:t>Escalabilidad lineal</a:t>
            </a:r>
          </a:p>
          <a:p>
            <a:pPr marL="457200" marR="0" lvl="0" indent="-228600" algn="l" rtl="0">
              <a:lnSpc>
                <a:spcPct val="90000"/>
              </a:lnSpc>
              <a:spcBef>
                <a:spcPts val="1000"/>
              </a:spcBef>
            </a:pPr>
            <a:r>
              <a:rPr lang="es-MX"/>
              <a:t>Completamente implementado en user-space (FUSE) </a:t>
            </a:r>
          </a:p>
          <a:p>
            <a:pPr marL="457200" marR="0" lvl="0" indent="-228600" algn="l" rtl="0">
              <a:lnSpc>
                <a:spcPct val="90000"/>
              </a:lnSpc>
              <a:spcBef>
                <a:spcPts val="1000"/>
              </a:spcBef>
            </a:pPr>
            <a:r>
              <a:rPr lang="es-MX"/>
              <a:t>Fácil de migrar, depurar y mantener</a:t>
            </a:r>
          </a:p>
          <a:p>
            <a:pPr marL="457200" marR="0" lvl="0" indent="-228600" algn="l" rtl="0">
              <a:lnSpc>
                <a:spcPct val="90000"/>
              </a:lnSpc>
              <a:spcBef>
                <a:spcPts val="1000"/>
              </a:spcBef>
            </a:pPr>
            <a:r>
              <a:rPr lang="es-MX"/>
              <a:t>Diferentes modalidades de configuración</a:t>
            </a:r>
          </a:p>
          <a:p>
            <a:pPr marL="457200" marR="0" lvl="0" indent="-228600" algn="l" rtl="0">
              <a:lnSpc>
                <a:spcPct val="90000"/>
              </a:lnSpc>
              <a:spcBef>
                <a:spcPts val="1000"/>
              </a:spcBef>
            </a:pPr>
            <a:r>
              <a:rPr lang="es-MX"/>
              <a:t>Se crea sobre un sistema de archivos existente (ext3, ext4) lo que hace que se puedan recuperar los archivos aun si Gluster deja de funcionar</a:t>
            </a:r>
          </a:p>
        </p:txBody>
      </p:sp>
      <p:sp>
        <p:nvSpPr>
          <p:cNvPr id="185" name="Shape 185"/>
          <p:cNvSpPr txBox="1"/>
          <p:nvPr/>
        </p:nvSpPr>
        <p:spPr>
          <a:xfrm>
            <a:off x="936475" y="164550"/>
            <a:ext cx="6343500" cy="1466700"/>
          </a:xfrm>
          <a:prstGeom prst="rect">
            <a:avLst/>
          </a:prstGeom>
          <a:noFill/>
          <a:ln>
            <a:noFill/>
          </a:ln>
        </p:spPr>
        <p:txBody>
          <a:bodyPr lIns="91425" tIns="91425" rIns="91425" bIns="91425" anchor="ctr" anchorCtr="0">
            <a:noAutofit/>
          </a:bodyPr>
          <a:lstStyle/>
          <a:p>
            <a:pPr lvl="0" rtl="0">
              <a:spcBef>
                <a:spcPts val="0"/>
              </a:spcBef>
              <a:buNone/>
            </a:pPr>
            <a:r>
              <a:rPr lang="es-MX" sz="4800"/>
              <a:t>Ventajas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749850" y="1419200"/>
            <a:ext cx="10515600" cy="1743600"/>
          </a:xfrm>
          <a:prstGeom prst="rect">
            <a:avLst/>
          </a:prstGeom>
          <a:noFill/>
          <a:ln>
            <a:noFill/>
          </a:ln>
        </p:spPr>
        <p:txBody>
          <a:bodyPr lIns="91425" tIns="45700" rIns="91425" bIns="45700" anchor="t" anchorCtr="0">
            <a:noAutofit/>
          </a:bodyPr>
          <a:lstStyle/>
          <a:p>
            <a:pPr marL="0" marR="0" lvl="0" indent="0" algn="l" rtl="0">
              <a:lnSpc>
                <a:spcPct val="90000"/>
              </a:lnSpc>
              <a:spcBef>
                <a:spcPts val="1000"/>
              </a:spcBef>
              <a:buNone/>
            </a:pPr>
            <a:r>
              <a:rPr lang="es-MX"/>
              <a:t/>
            </a:r>
            <a:br>
              <a:rPr lang="es-MX"/>
            </a:br>
            <a:r>
              <a:rPr lang="es-MX"/>
              <a:t>– Es la capa física de almacenamiento para los volúmenes.</a:t>
            </a:r>
          </a:p>
        </p:txBody>
      </p:sp>
      <p:pic>
        <p:nvPicPr>
          <p:cNvPr id="191" name="Shape 191"/>
          <p:cNvPicPr preferRelativeResize="0"/>
          <p:nvPr/>
        </p:nvPicPr>
        <p:blipFill>
          <a:blip r:embed="rId3">
            <a:alphaModFix/>
          </a:blip>
          <a:stretch>
            <a:fillRect/>
          </a:stretch>
        </p:blipFill>
        <p:spPr>
          <a:xfrm>
            <a:off x="5530600" y="3021450"/>
            <a:ext cx="5446775" cy="2203899"/>
          </a:xfrm>
          <a:prstGeom prst="rect">
            <a:avLst/>
          </a:prstGeom>
          <a:noFill/>
          <a:ln>
            <a:noFill/>
          </a:ln>
        </p:spPr>
      </p:pic>
      <p:sp>
        <p:nvSpPr>
          <p:cNvPr id="192" name="Shape 192"/>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s-MX"/>
              <a:t>Bloque(Brick)</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838200" y="-234850"/>
            <a:ext cx="10515600" cy="1325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s-MX" sz="4400" b="0" i="0" u="none" strike="noStrike" cap="none">
                <a:solidFill>
                  <a:schemeClr val="dk1"/>
                </a:solidFill>
                <a:latin typeface="Calibri"/>
                <a:ea typeface="Calibri"/>
                <a:cs typeface="Calibri"/>
                <a:sym typeface="Calibri"/>
              </a:rPr>
              <a:t>¿Qué es?</a:t>
            </a:r>
          </a:p>
        </p:txBody>
      </p:sp>
      <p:sp>
        <p:nvSpPr>
          <p:cNvPr id="91" name="Shape 91"/>
          <p:cNvSpPr txBox="1">
            <a:spLocks noGrp="1"/>
          </p:cNvSpPr>
          <p:nvPr>
            <p:ph type="body" idx="1"/>
          </p:nvPr>
        </p:nvSpPr>
        <p:spPr>
          <a:xfrm>
            <a:off x="838200" y="793425"/>
            <a:ext cx="10515600" cy="43512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Un sistema de archivos distribuidos permite a los procesos el acceso transparente y eficiente de archivos que permanecen en servidores remotos.</a:t>
            </a:r>
          </a:p>
          <a:p>
            <a:pPr marL="228600" marR="0" lvl="0" indent="-228600" algn="l" rtl="0">
              <a:lnSpc>
                <a:spcPct val="90000"/>
              </a:lnSpc>
              <a:spcBef>
                <a:spcPts val="100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Se encargan de la organización, almacenamiento, recuperación, nominación, compartimiento y protección de los archivos.</a:t>
            </a:r>
          </a:p>
          <a:p>
            <a:pPr marL="228600" marR="0" lvl="0" indent="-228600" algn="l" rtl="0">
              <a:lnSpc>
                <a:spcPct val="90000"/>
              </a:lnSpc>
              <a:spcBef>
                <a:spcPts val="1000"/>
              </a:spcBef>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Proporcionan una interfaz de programación que oculta a los programadores los detalles de localización y asignación del almacenamiento.</a:t>
            </a:r>
          </a:p>
        </p:txBody>
      </p:sp>
      <p:pic>
        <p:nvPicPr>
          <p:cNvPr id="92" name="Shape 92"/>
          <p:cNvPicPr preferRelativeResize="0"/>
          <p:nvPr/>
        </p:nvPicPr>
        <p:blipFill>
          <a:blip r:embed="rId3">
            <a:alphaModFix/>
          </a:blip>
          <a:stretch>
            <a:fillRect/>
          </a:stretch>
        </p:blipFill>
        <p:spPr>
          <a:xfrm>
            <a:off x="6945474" y="4279625"/>
            <a:ext cx="4222998" cy="2473399"/>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es-MX"/>
              <a:t>Volumen </a:t>
            </a:r>
          </a:p>
        </p:txBody>
      </p:sp>
      <p:sp>
        <p:nvSpPr>
          <p:cNvPr id="198" name="Shape 198"/>
          <p:cNvSpPr txBox="1">
            <a:spLocks noGrp="1"/>
          </p:cNvSpPr>
          <p:nvPr>
            <p:ph type="body" idx="1"/>
          </p:nvPr>
        </p:nvSpPr>
        <p:spPr>
          <a:xfrm>
            <a:off x="838200" y="1825625"/>
            <a:ext cx="10515600" cy="978300"/>
          </a:xfrm>
          <a:prstGeom prst="rect">
            <a:avLst/>
          </a:prstGeom>
        </p:spPr>
        <p:txBody>
          <a:bodyPr lIns="91425" tIns="91425" rIns="91425" bIns="91425" anchor="t" anchorCtr="0">
            <a:noAutofit/>
          </a:bodyPr>
          <a:lstStyle/>
          <a:p>
            <a:pPr lvl="0">
              <a:spcBef>
                <a:spcPts val="0"/>
              </a:spcBef>
              <a:buNone/>
            </a:pPr>
            <a:r>
              <a:rPr lang="es-MX"/>
              <a:t>– Un volumen está compuesto por múltiples bloques</a:t>
            </a:r>
          </a:p>
        </p:txBody>
      </p:sp>
      <p:pic>
        <p:nvPicPr>
          <p:cNvPr id="199" name="Shape 199"/>
          <p:cNvPicPr preferRelativeResize="0"/>
          <p:nvPr/>
        </p:nvPicPr>
        <p:blipFill>
          <a:blip r:embed="rId3">
            <a:alphaModFix/>
          </a:blip>
          <a:stretch>
            <a:fillRect/>
          </a:stretch>
        </p:blipFill>
        <p:spPr>
          <a:xfrm>
            <a:off x="1567100" y="2915504"/>
            <a:ext cx="9057799" cy="326132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es-MX"/>
              <a:t>Servidor</a:t>
            </a:r>
          </a:p>
        </p:txBody>
      </p:sp>
      <p:sp>
        <p:nvSpPr>
          <p:cNvPr id="205" name="Shape 205"/>
          <p:cNvSpPr txBox="1">
            <a:spLocks noGrp="1"/>
          </p:cNvSpPr>
          <p:nvPr>
            <p:ph type="body" idx="1"/>
          </p:nvPr>
        </p:nvSpPr>
        <p:spPr>
          <a:xfrm>
            <a:off x="838200" y="1825625"/>
            <a:ext cx="10515600" cy="22206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s-MX"/>
              <a:t>– Equipo (virtual o real) que exporta el volumen. Es el que alberga el sistema de archivos donde se guardará la data, y provee acceso a los volúmenes.</a:t>
            </a:r>
          </a:p>
          <a:p>
            <a:pPr lvl="0">
              <a:spcBef>
                <a:spcPts val="0"/>
              </a:spcBef>
              <a:buNone/>
            </a:pPr>
            <a:endParaRPr/>
          </a:p>
        </p:txBody>
      </p:sp>
      <p:pic>
        <p:nvPicPr>
          <p:cNvPr id="206" name="Shape 206"/>
          <p:cNvPicPr preferRelativeResize="0"/>
          <p:nvPr/>
        </p:nvPicPr>
        <p:blipFill>
          <a:blip r:embed="rId3">
            <a:alphaModFix/>
          </a:blip>
          <a:stretch>
            <a:fillRect/>
          </a:stretch>
        </p:blipFill>
        <p:spPr>
          <a:xfrm>
            <a:off x="3109900" y="3332000"/>
            <a:ext cx="5972175" cy="302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es-MX"/>
              <a:t>Cliente</a:t>
            </a:r>
          </a:p>
        </p:txBody>
      </p:sp>
      <p:sp>
        <p:nvSpPr>
          <p:cNvPr id="212" name="Shape 212"/>
          <p:cNvSpPr txBox="1">
            <a:spLocks noGrp="1"/>
          </p:cNvSpPr>
          <p:nvPr>
            <p:ph type="body" idx="1"/>
          </p:nvPr>
        </p:nvSpPr>
        <p:spPr>
          <a:xfrm>
            <a:off x="838200" y="1825625"/>
            <a:ext cx="10515600" cy="1325700"/>
          </a:xfrm>
          <a:prstGeom prst="rect">
            <a:avLst/>
          </a:prstGeom>
        </p:spPr>
        <p:txBody>
          <a:bodyPr lIns="91425" tIns="91425" rIns="91425" bIns="91425" anchor="t" anchorCtr="0">
            <a:noAutofit/>
          </a:bodyPr>
          <a:lstStyle/>
          <a:p>
            <a:pPr lvl="0" rtl="0">
              <a:spcBef>
                <a:spcPts val="0"/>
              </a:spcBef>
              <a:buNone/>
            </a:pPr>
            <a:r>
              <a:rPr lang="es-MX"/>
              <a:t>– Es el equipo que monta el volumen, este equipo también puede ser un servidor.</a:t>
            </a:r>
          </a:p>
        </p:txBody>
      </p:sp>
      <p:pic>
        <p:nvPicPr>
          <p:cNvPr id="213" name="Shape 213"/>
          <p:cNvPicPr preferRelativeResize="0"/>
          <p:nvPr/>
        </p:nvPicPr>
        <p:blipFill>
          <a:blip r:embed="rId3">
            <a:alphaModFix/>
          </a:blip>
          <a:stretch>
            <a:fillRect/>
          </a:stretch>
        </p:blipFill>
        <p:spPr>
          <a:xfrm>
            <a:off x="2194350" y="3286125"/>
            <a:ext cx="8282555" cy="2979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838200" y="0"/>
            <a:ext cx="10515600" cy="1325700"/>
          </a:xfrm>
          <a:prstGeom prst="rect">
            <a:avLst/>
          </a:prstGeom>
        </p:spPr>
        <p:txBody>
          <a:bodyPr lIns="91425" tIns="91425" rIns="91425" bIns="91425" anchor="ctr" anchorCtr="0">
            <a:noAutofit/>
          </a:bodyPr>
          <a:lstStyle/>
          <a:p>
            <a:pPr lvl="0">
              <a:spcBef>
                <a:spcPts val="0"/>
              </a:spcBef>
              <a:buNone/>
            </a:pPr>
            <a:r>
              <a:rPr lang="es-MX"/>
              <a:t>Traductor</a:t>
            </a:r>
          </a:p>
        </p:txBody>
      </p:sp>
      <p:sp>
        <p:nvSpPr>
          <p:cNvPr id="219" name="Shape 219"/>
          <p:cNvSpPr txBox="1">
            <a:spLocks noGrp="1"/>
          </p:cNvSpPr>
          <p:nvPr>
            <p:ph type="body" idx="1"/>
          </p:nvPr>
        </p:nvSpPr>
        <p:spPr>
          <a:xfrm>
            <a:off x="512425" y="871450"/>
            <a:ext cx="11467500" cy="2644800"/>
          </a:xfrm>
          <a:prstGeom prst="rect">
            <a:avLst/>
          </a:prstGeom>
        </p:spPr>
        <p:txBody>
          <a:bodyPr lIns="91425" tIns="91425" rIns="91425" bIns="91425" anchor="t" anchorCtr="0">
            <a:noAutofit/>
          </a:bodyPr>
          <a:lstStyle/>
          <a:p>
            <a:pPr lvl="0">
              <a:spcBef>
                <a:spcPts val="0"/>
              </a:spcBef>
              <a:buNone/>
            </a:pPr>
            <a:r>
              <a:rPr lang="es-MX" dirty="0"/>
              <a:t>Existen varios traductores por los cuales el bloque debe pasar. Por nombrar alguno: </a:t>
            </a:r>
          </a:p>
          <a:p>
            <a:pPr lvl="0">
              <a:spcBef>
                <a:spcPts val="0"/>
              </a:spcBef>
              <a:buNone/>
            </a:pPr>
            <a:r>
              <a:rPr lang="es-MX" dirty="0"/>
              <a:t>Existe un traductor que lo conecta con un sub-volumen y otros traductores (</a:t>
            </a:r>
            <a:r>
              <a:rPr lang="es-MX" dirty="0" err="1"/>
              <a:t>storage</a:t>
            </a:r>
            <a:r>
              <a:rPr lang="es-MX" dirty="0"/>
              <a:t>/</a:t>
            </a:r>
            <a:r>
              <a:rPr lang="es-MX" dirty="0" err="1"/>
              <a:t>postfix</a:t>
            </a:r>
            <a:r>
              <a:rPr lang="es-MX" dirty="0"/>
              <a:t> </a:t>
            </a:r>
            <a:r>
              <a:rPr lang="es-MX" dirty="0" err="1" smtClean="0"/>
              <a:t>translator</a:t>
            </a:r>
            <a:r>
              <a:rPr lang="es-MX" dirty="0"/>
              <a:t>) que maneja la comunicación entre la interfaz del sistema de archivo y el resto de los traductores.</a:t>
            </a:r>
          </a:p>
        </p:txBody>
      </p:sp>
      <p:pic>
        <p:nvPicPr>
          <p:cNvPr id="220" name="Shape 220"/>
          <p:cNvPicPr preferRelativeResize="0"/>
          <p:nvPr/>
        </p:nvPicPr>
        <p:blipFill>
          <a:blip r:embed="rId3">
            <a:alphaModFix/>
          </a:blip>
          <a:stretch>
            <a:fillRect/>
          </a:stretch>
        </p:blipFill>
        <p:spPr>
          <a:xfrm>
            <a:off x="2580787" y="3397937"/>
            <a:ext cx="6677025" cy="3248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838200" y="0"/>
            <a:ext cx="10515600" cy="1325700"/>
          </a:xfrm>
          <a:prstGeom prst="rect">
            <a:avLst/>
          </a:prstGeom>
        </p:spPr>
        <p:txBody>
          <a:bodyPr lIns="91425" tIns="91425" rIns="91425" bIns="91425" anchor="ctr" anchorCtr="0">
            <a:noAutofit/>
          </a:bodyPr>
          <a:lstStyle/>
          <a:p>
            <a:pPr lvl="0">
              <a:spcBef>
                <a:spcPts val="0"/>
              </a:spcBef>
              <a:buNone/>
            </a:pPr>
            <a:r>
              <a:rPr lang="es-MX"/>
              <a:t>Volumen Distribuido</a:t>
            </a:r>
          </a:p>
        </p:txBody>
      </p:sp>
      <p:sp>
        <p:nvSpPr>
          <p:cNvPr id="226" name="Shape 226"/>
          <p:cNvSpPr txBox="1">
            <a:spLocks noGrp="1"/>
          </p:cNvSpPr>
          <p:nvPr>
            <p:ph type="body" idx="1"/>
          </p:nvPr>
        </p:nvSpPr>
        <p:spPr>
          <a:xfrm>
            <a:off x="838200" y="942150"/>
            <a:ext cx="10515600" cy="2079300"/>
          </a:xfrm>
          <a:prstGeom prst="rect">
            <a:avLst/>
          </a:prstGeom>
        </p:spPr>
        <p:txBody>
          <a:bodyPr lIns="91425" tIns="91425" rIns="91425" bIns="91425" anchor="t" anchorCtr="0">
            <a:noAutofit/>
          </a:bodyPr>
          <a:lstStyle/>
          <a:p>
            <a:pPr lvl="0">
              <a:spcBef>
                <a:spcPts val="0"/>
              </a:spcBef>
              <a:buNone/>
            </a:pPr>
            <a:r>
              <a:rPr lang="es-MX"/>
              <a:t>En modo distribuido toma una lista de sub-volúmenes y distribuye los archivos entre ellos.</a:t>
            </a:r>
          </a:p>
          <a:p>
            <a:pPr lvl="0" rtl="0">
              <a:spcBef>
                <a:spcPts val="0"/>
              </a:spcBef>
              <a:buNone/>
            </a:pPr>
            <a:r>
              <a:rPr lang="es-MX"/>
              <a:t>Para saber en cuál de los servidores será almacenado se realiza un hash al nombre del archivo.</a:t>
            </a:r>
          </a:p>
        </p:txBody>
      </p:sp>
      <p:pic>
        <p:nvPicPr>
          <p:cNvPr id="227" name="Shape 227"/>
          <p:cNvPicPr preferRelativeResize="0"/>
          <p:nvPr/>
        </p:nvPicPr>
        <p:blipFill>
          <a:blip r:embed="rId3">
            <a:alphaModFix/>
          </a:blip>
          <a:stretch>
            <a:fillRect/>
          </a:stretch>
        </p:blipFill>
        <p:spPr>
          <a:xfrm>
            <a:off x="2747950" y="3021450"/>
            <a:ext cx="6696075" cy="3714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838200" y="153100"/>
            <a:ext cx="10515600" cy="1325700"/>
          </a:xfrm>
          <a:prstGeom prst="rect">
            <a:avLst/>
          </a:prstGeom>
        </p:spPr>
        <p:txBody>
          <a:bodyPr lIns="91425" tIns="91425" rIns="91425" bIns="91425" anchor="ctr" anchorCtr="0">
            <a:noAutofit/>
          </a:bodyPr>
          <a:lstStyle/>
          <a:p>
            <a:pPr lvl="0">
              <a:spcBef>
                <a:spcPts val="0"/>
              </a:spcBef>
              <a:buNone/>
            </a:pPr>
            <a:r>
              <a:rPr lang="es-MX"/>
              <a:t>Volumen en Réplica</a:t>
            </a:r>
          </a:p>
        </p:txBody>
      </p:sp>
      <p:sp>
        <p:nvSpPr>
          <p:cNvPr id="233" name="Shape 233"/>
          <p:cNvSpPr txBox="1">
            <a:spLocks noGrp="1"/>
          </p:cNvSpPr>
          <p:nvPr>
            <p:ph type="body" idx="1"/>
          </p:nvPr>
        </p:nvSpPr>
        <p:spPr>
          <a:xfrm>
            <a:off x="838200" y="1383900"/>
            <a:ext cx="10515600" cy="15846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s-MX"/>
              <a:t>Es el modo más utilizado, este modo provee redundancia en la información almacenada en los servidores, lo que se encuentra en un servidor está exactamente igual en los otros servidores.</a:t>
            </a:r>
          </a:p>
          <a:p>
            <a:pPr lvl="0">
              <a:spcBef>
                <a:spcPts val="0"/>
              </a:spcBef>
              <a:buNone/>
            </a:pPr>
            <a:endParaRPr/>
          </a:p>
        </p:txBody>
      </p:sp>
      <p:pic>
        <p:nvPicPr>
          <p:cNvPr id="234" name="Shape 234"/>
          <p:cNvPicPr preferRelativeResize="0"/>
          <p:nvPr/>
        </p:nvPicPr>
        <p:blipFill>
          <a:blip r:embed="rId3">
            <a:alphaModFix/>
          </a:blip>
          <a:stretch>
            <a:fillRect/>
          </a:stretch>
        </p:blipFill>
        <p:spPr>
          <a:xfrm>
            <a:off x="2881300" y="3083350"/>
            <a:ext cx="6429375" cy="365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838200" y="0"/>
            <a:ext cx="10515600" cy="1325700"/>
          </a:xfrm>
          <a:prstGeom prst="rect">
            <a:avLst/>
          </a:prstGeom>
        </p:spPr>
        <p:txBody>
          <a:bodyPr lIns="91425" tIns="91425" rIns="91425" bIns="91425" anchor="ctr" anchorCtr="0">
            <a:noAutofit/>
          </a:bodyPr>
          <a:lstStyle/>
          <a:p>
            <a:pPr lvl="0">
              <a:spcBef>
                <a:spcPts val="0"/>
              </a:spcBef>
              <a:buNone/>
            </a:pPr>
            <a:r>
              <a:rPr lang="es-MX"/>
              <a:t>Volumen Distribuido en Réplica</a:t>
            </a:r>
          </a:p>
        </p:txBody>
      </p:sp>
      <p:sp>
        <p:nvSpPr>
          <p:cNvPr id="240" name="Shape 240"/>
          <p:cNvSpPr txBox="1">
            <a:spLocks noGrp="1"/>
          </p:cNvSpPr>
          <p:nvPr>
            <p:ph type="body" idx="1"/>
          </p:nvPr>
        </p:nvSpPr>
        <p:spPr>
          <a:xfrm>
            <a:off x="838200" y="1048175"/>
            <a:ext cx="10515600" cy="2061600"/>
          </a:xfrm>
          <a:prstGeom prst="rect">
            <a:avLst/>
          </a:prstGeom>
        </p:spPr>
        <p:txBody>
          <a:bodyPr lIns="91425" tIns="91425" rIns="91425" bIns="91425" anchor="t" anchorCtr="0">
            <a:noAutofit/>
          </a:bodyPr>
          <a:lstStyle/>
          <a:p>
            <a:pPr marL="457200" lvl="0" indent="-228600">
              <a:spcBef>
                <a:spcPts val="0"/>
              </a:spcBef>
            </a:pPr>
            <a:r>
              <a:rPr lang="es-MX"/>
              <a:t>Este tipo de configuración ofrece mejoras considerable en operaciones de lectura en la mayoría de los ambientes.</a:t>
            </a:r>
          </a:p>
          <a:p>
            <a:pPr marL="457200" lvl="0" indent="-228600">
              <a:spcBef>
                <a:spcPts val="0"/>
              </a:spcBef>
            </a:pPr>
            <a:r>
              <a:rPr lang="es-MX"/>
              <a:t>Es el recomendado cuando la alta disponibilidad y la alta confiabilidad es crítica.</a:t>
            </a:r>
          </a:p>
          <a:p>
            <a:pPr lvl="0">
              <a:spcBef>
                <a:spcPts val="0"/>
              </a:spcBef>
              <a:buNone/>
            </a:pPr>
            <a:endParaRPr/>
          </a:p>
        </p:txBody>
      </p:sp>
      <p:pic>
        <p:nvPicPr>
          <p:cNvPr id="241" name="Shape 241"/>
          <p:cNvPicPr preferRelativeResize="0"/>
          <p:nvPr/>
        </p:nvPicPr>
        <p:blipFill>
          <a:blip r:embed="rId3">
            <a:alphaModFix/>
          </a:blip>
          <a:stretch>
            <a:fillRect/>
          </a:stretch>
        </p:blipFill>
        <p:spPr>
          <a:xfrm>
            <a:off x="2828925" y="3048000"/>
            <a:ext cx="6534150" cy="381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1192350" y="2"/>
            <a:ext cx="9807295"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19075" y="365000"/>
            <a:ext cx="63567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s-MX" sz="3600" b="1">
                <a:solidFill>
                  <a:srgbClr val="212121"/>
                </a:solidFill>
                <a:highlight>
                  <a:srgbClr val="FFFFFF"/>
                </a:highlight>
                <a:latin typeface="Arial"/>
                <a:ea typeface="Arial"/>
                <a:cs typeface="Arial"/>
                <a:sym typeface="Arial"/>
              </a:rPr>
              <a:t>Ceph</a:t>
            </a:r>
          </a:p>
        </p:txBody>
      </p:sp>
      <p:sp>
        <p:nvSpPr>
          <p:cNvPr id="252" name="Shape 252"/>
          <p:cNvSpPr txBox="1">
            <a:spLocks noGrp="1"/>
          </p:cNvSpPr>
          <p:nvPr>
            <p:ph type="body" idx="1"/>
          </p:nvPr>
        </p:nvSpPr>
        <p:spPr>
          <a:xfrm>
            <a:off x="493275" y="1925200"/>
            <a:ext cx="7490700" cy="1233900"/>
          </a:xfrm>
          <a:prstGeom prst="rect">
            <a:avLst/>
          </a:prstGeom>
          <a:noFill/>
          <a:ln>
            <a:noFill/>
          </a:ln>
        </p:spPr>
        <p:txBody>
          <a:bodyPr lIns="91425" tIns="45700" rIns="91425" bIns="45700" anchor="t" anchorCtr="0">
            <a:noAutofit/>
          </a:bodyPr>
          <a:lstStyle/>
          <a:p>
            <a:pPr marL="0" marR="0" lvl="0" indent="-177800" algn="l" rtl="0">
              <a:lnSpc>
                <a:spcPct val="90000"/>
              </a:lnSpc>
              <a:spcBef>
                <a:spcPts val="0"/>
              </a:spcBef>
              <a:buClr>
                <a:schemeClr val="dk1"/>
              </a:buClr>
              <a:buSzPct val="93333"/>
              <a:buFont typeface="Arial"/>
              <a:buNone/>
            </a:pPr>
            <a:r>
              <a:rPr lang="es-MX" sz="3000"/>
              <a:t>Sistema de archivos distribuido tolerante a fallos de alto rendimiento y escalabilidad.</a:t>
            </a:r>
          </a:p>
          <a:p>
            <a:pPr marL="228600" marR="0" lvl="0" indent="-228600" algn="l" rtl="0">
              <a:lnSpc>
                <a:spcPct val="90000"/>
              </a:lnSpc>
              <a:spcBef>
                <a:spcPts val="0"/>
              </a:spcBef>
              <a:buClr>
                <a:schemeClr val="dk1"/>
              </a:buClr>
              <a:buSzPct val="116666"/>
              <a:buFont typeface="Arial"/>
              <a:buNone/>
            </a:pPr>
            <a:endParaRPr sz="2400"/>
          </a:p>
        </p:txBody>
      </p:sp>
      <p:pic>
        <p:nvPicPr>
          <p:cNvPr id="253" name="Shape 253"/>
          <p:cNvPicPr preferRelativeResize="0"/>
          <p:nvPr/>
        </p:nvPicPr>
        <p:blipFill>
          <a:blip r:embed="rId3">
            <a:alphaModFix/>
          </a:blip>
          <a:stretch>
            <a:fillRect/>
          </a:stretch>
        </p:blipFill>
        <p:spPr>
          <a:xfrm>
            <a:off x="7519475" y="2457800"/>
            <a:ext cx="4195949" cy="27972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es-MX" sz="5450">
                <a:highlight>
                  <a:srgbClr val="FFFFFF"/>
                </a:highlight>
                <a:latin typeface="Arial"/>
                <a:ea typeface="Arial"/>
                <a:cs typeface="Arial"/>
                <a:sym typeface="Arial"/>
              </a:rPr>
              <a:t>Objetivos</a:t>
            </a:r>
          </a:p>
        </p:txBody>
      </p:sp>
      <p:sp>
        <p:nvSpPr>
          <p:cNvPr id="259" name="Shape 259"/>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0" lvl="0" indent="-69850">
              <a:lnSpc>
                <a:spcPct val="115000"/>
              </a:lnSpc>
              <a:spcBef>
                <a:spcPts val="0"/>
              </a:spcBef>
              <a:buClr>
                <a:schemeClr val="dk1"/>
              </a:buClr>
              <a:buSzPct val="32352"/>
              <a:buFont typeface="Arial"/>
              <a:buNone/>
            </a:pPr>
            <a:r>
              <a:rPr lang="es-MX" sz="3400">
                <a:highlight>
                  <a:srgbClr val="FFFFFF"/>
                </a:highlight>
                <a:latin typeface="Arial"/>
                <a:ea typeface="Arial"/>
                <a:cs typeface="Arial"/>
                <a:sym typeface="Arial"/>
              </a:rPr>
              <a:t>Sistema de archivos que pretende:</a:t>
            </a:r>
          </a:p>
          <a:p>
            <a:pPr marL="0" lvl="0" indent="-69850">
              <a:lnSpc>
                <a:spcPct val="115000"/>
              </a:lnSpc>
              <a:spcBef>
                <a:spcPts val="0"/>
              </a:spcBef>
              <a:buClr>
                <a:schemeClr val="dk1"/>
              </a:buClr>
              <a:buSzPct val="36666"/>
              <a:buFont typeface="Arial"/>
              <a:buNone/>
            </a:pPr>
            <a:r>
              <a:rPr lang="es-MX" sz="3000">
                <a:highlight>
                  <a:srgbClr val="FFFFFF"/>
                </a:highlight>
                <a:latin typeface="Arial"/>
                <a:ea typeface="Arial"/>
                <a:cs typeface="Arial"/>
                <a:sym typeface="Arial"/>
              </a:rPr>
              <a:t>–Escalabilidad (&gt; petabytes)</a:t>
            </a:r>
          </a:p>
          <a:p>
            <a:pPr marL="0" lvl="0" indent="-69850">
              <a:lnSpc>
                <a:spcPct val="115000"/>
              </a:lnSpc>
              <a:spcBef>
                <a:spcPts val="0"/>
              </a:spcBef>
              <a:buClr>
                <a:schemeClr val="dk1"/>
              </a:buClr>
              <a:buSzPct val="36666"/>
              <a:buFont typeface="Arial"/>
              <a:buNone/>
            </a:pPr>
            <a:r>
              <a:rPr lang="es-MX" sz="3000">
                <a:highlight>
                  <a:srgbClr val="FFFFFF"/>
                </a:highlight>
                <a:latin typeface="Arial"/>
                <a:ea typeface="Arial"/>
                <a:cs typeface="Arial"/>
                <a:sym typeface="Arial"/>
              </a:rPr>
              <a:t>–Alto rendimiento</a:t>
            </a:r>
          </a:p>
          <a:p>
            <a:pPr marL="0" lvl="0" indent="-69850">
              <a:lnSpc>
                <a:spcPct val="115000"/>
              </a:lnSpc>
              <a:spcBef>
                <a:spcPts val="0"/>
              </a:spcBef>
              <a:buClr>
                <a:schemeClr val="dk1"/>
              </a:buClr>
              <a:buSzPct val="36666"/>
              <a:buFont typeface="Arial"/>
              <a:buNone/>
            </a:pPr>
            <a:r>
              <a:rPr lang="es-MX" sz="3000">
                <a:highlight>
                  <a:srgbClr val="FFFFFF"/>
                </a:highlight>
                <a:latin typeface="Arial"/>
                <a:ea typeface="Arial"/>
                <a:cs typeface="Arial"/>
                <a:sym typeface="Arial"/>
              </a:rPr>
              <a:t>–Fiabilidad</a:t>
            </a:r>
          </a:p>
          <a:p>
            <a:pPr marL="0" lvl="0" indent="-69850">
              <a:lnSpc>
                <a:spcPct val="115000"/>
              </a:lnSpc>
              <a:spcBef>
                <a:spcPts val="0"/>
              </a:spcBef>
              <a:buClr>
                <a:schemeClr val="dk1"/>
              </a:buClr>
              <a:buSzPct val="36666"/>
              <a:buFont typeface="Arial"/>
              <a:buNone/>
            </a:pPr>
            <a:r>
              <a:rPr lang="es-MX" sz="3000">
                <a:highlight>
                  <a:srgbClr val="FFFFFF"/>
                </a:highlight>
                <a:latin typeface="Arial"/>
                <a:ea typeface="Arial"/>
                <a:cs typeface="Arial"/>
                <a:sym typeface="Arial"/>
              </a:rPr>
              <a:t>–Disponibilidad</a:t>
            </a:r>
          </a:p>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s-MX" sz="4400" b="0" i="0" u="none" strike="noStrike" cap="none">
                <a:solidFill>
                  <a:schemeClr val="dk1"/>
                </a:solidFill>
                <a:latin typeface="Calibri"/>
                <a:ea typeface="Calibri"/>
                <a:cs typeface="Calibri"/>
                <a:sym typeface="Calibri"/>
              </a:rPr>
              <a:t>Ventajas:</a:t>
            </a:r>
          </a:p>
        </p:txBody>
      </p:sp>
      <p:sp>
        <p:nvSpPr>
          <p:cNvPr id="98" name="Shape 98"/>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 Un usuario puede acceder a sus mismos archivos desde diferentes máquinas.</a:t>
            </a: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 Usuarios diferentes desde diferentes máquinas pueden acceder a los mismos archivos (compartir archivos).</a:t>
            </a:r>
          </a:p>
          <a:p>
            <a:pPr marL="0" marR="0" lvl="0" indent="0" algn="l" rtl="0">
              <a:lnSpc>
                <a:spcPct val="90000"/>
              </a:lnSpc>
              <a:spcBef>
                <a:spcPts val="1000"/>
              </a:spcBef>
              <a:buClr>
                <a:schemeClr val="dk1"/>
              </a:buClr>
              <a:buSzPct val="25000"/>
              <a:buFont typeface="Arial"/>
              <a:buNone/>
            </a:pPr>
            <a:r>
              <a:rPr lang="es-MX" sz="2800" b="0" i="0" u="none" strike="noStrike" cap="none">
                <a:solidFill>
                  <a:schemeClr val="dk1"/>
                </a:solidFill>
                <a:latin typeface="Calibri"/>
                <a:ea typeface="Calibri"/>
                <a:cs typeface="Calibri"/>
                <a:sym typeface="Calibri"/>
              </a:rPr>
              <a:t>- Más fácil de administrar: sólo un servidor o grupo de servidores.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838200" y="1253400"/>
            <a:ext cx="10515600" cy="4351200"/>
          </a:xfrm>
          <a:prstGeom prst="rect">
            <a:avLst/>
          </a:prstGeom>
        </p:spPr>
        <p:txBody>
          <a:bodyPr lIns="91425" tIns="91425" rIns="91425" bIns="91425" anchor="t" anchorCtr="0">
            <a:noAutofit/>
          </a:bodyPr>
          <a:lstStyle/>
          <a:p>
            <a:pPr marL="0" lvl="0" indent="0" rtl="0">
              <a:lnSpc>
                <a:spcPct val="115000"/>
              </a:lnSpc>
              <a:spcBef>
                <a:spcPts val="0"/>
              </a:spcBef>
              <a:buNone/>
            </a:pPr>
            <a:r>
              <a:rPr lang="es-MX" sz="3400">
                <a:highlight>
                  <a:srgbClr val="FFFFFF"/>
                </a:highlight>
                <a:latin typeface="Arial"/>
                <a:ea typeface="Arial"/>
                <a:cs typeface="Arial"/>
                <a:sym typeface="Arial"/>
              </a:rPr>
              <a:t>Desacopla:</a:t>
            </a:r>
          </a:p>
          <a:p>
            <a:pPr marL="0" lvl="0" indent="-69850">
              <a:lnSpc>
                <a:spcPct val="115000"/>
              </a:lnSpc>
              <a:spcBef>
                <a:spcPts val="0"/>
              </a:spcBef>
              <a:buClr>
                <a:schemeClr val="dk1"/>
              </a:buClr>
              <a:buSzPct val="32352"/>
              <a:buFont typeface="Arial"/>
              <a:buNone/>
            </a:pPr>
            <a:endParaRPr sz="3400">
              <a:highlight>
                <a:srgbClr val="FFFFFF"/>
              </a:highlight>
              <a:latin typeface="Arial"/>
              <a:ea typeface="Arial"/>
              <a:cs typeface="Arial"/>
              <a:sym typeface="Arial"/>
            </a:endParaRPr>
          </a:p>
          <a:p>
            <a:pPr marL="0" lvl="0" indent="-69850">
              <a:lnSpc>
                <a:spcPct val="115000"/>
              </a:lnSpc>
              <a:spcBef>
                <a:spcPts val="0"/>
              </a:spcBef>
              <a:buClr>
                <a:schemeClr val="dk1"/>
              </a:buClr>
              <a:buSzPct val="36666"/>
              <a:buFont typeface="Arial"/>
              <a:buNone/>
            </a:pPr>
            <a:r>
              <a:rPr lang="es-MX" sz="3000">
                <a:highlight>
                  <a:srgbClr val="FFFFFF"/>
                </a:highlight>
                <a:latin typeface="Arial"/>
                <a:ea typeface="Arial"/>
                <a:cs typeface="Arial"/>
                <a:sym typeface="Arial"/>
              </a:rPr>
              <a:t>–Datos y metadatos</a:t>
            </a:r>
          </a:p>
          <a:p>
            <a:pPr marL="0" lvl="0" indent="-69850">
              <a:lnSpc>
                <a:spcPct val="115000"/>
              </a:lnSpc>
              <a:spcBef>
                <a:spcPts val="0"/>
              </a:spcBef>
              <a:buClr>
                <a:schemeClr val="dk1"/>
              </a:buClr>
              <a:buSzPct val="36666"/>
              <a:buFont typeface="Arial"/>
              <a:buNone/>
            </a:pPr>
            <a:r>
              <a:rPr lang="es-MX" sz="3000">
                <a:highlight>
                  <a:srgbClr val="FFFFFF"/>
                </a:highlight>
                <a:latin typeface="Arial"/>
                <a:ea typeface="Arial"/>
                <a:cs typeface="Arial"/>
                <a:sym typeface="Arial"/>
              </a:rPr>
              <a:t>–Gestión de metadatos distribuidos dinámica</a:t>
            </a:r>
          </a:p>
          <a:p>
            <a:pPr marL="0" lvl="0" indent="-69850">
              <a:lnSpc>
                <a:spcPct val="115000"/>
              </a:lnSpc>
              <a:spcBef>
                <a:spcPts val="0"/>
              </a:spcBef>
              <a:buClr>
                <a:schemeClr val="dk1"/>
              </a:buClr>
              <a:buSzPct val="36666"/>
              <a:buFont typeface="Arial"/>
              <a:buNone/>
            </a:pPr>
            <a:r>
              <a:rPr lang="es-MX" sz="3000">
                <a:highlight>
                  <a:srgbClr val="FFFFFF"/>
                </a:highlight>
                <a:latin typeface="Arial"/>
                <a:ea typeface="Arial"/>
                <a:cs typeface="Arial"/>
                <a:sym typeface="Arial"/>
              </a:rPr>
              <a:t>–Almacenaje de objetos distribuidos autónomo fiable.</a:t>
            </a:r>
          </a:p>
          <a:p>
            <a:pPr lvl="0">
              <a:spcBef>
                <a:spcPts val="0"/>
              </a:spcBef>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838200" y="0"/>
            <a:ext cx="10515600" cy="1325700"/>
          </a:xfrm>
          <a:prstGeom prst="rect">
            <a:avLst/>
          </a:prstGeom>
        </p:spPr>
        <p:txBody>
          <a:bodyPr lIns="91425" tIns="91425" rIns="91425" bIns="91425" anchor="ctr" anchorCtr="0">
            <a:noAutofit/>
          </a:bodyPr>
          <a:lstStyle/>
          <a:p>
            <a:pPr lvl="0">
              <a:spcBef>
                <a:spcPts val="0"/>
              </a:spcBef>
              <a:buNone/>
            </a:pPr>
            <a:r>
              <a:rPr lang="es-MX" sz="5450">
                <a:highlight>
                  <a:srgbClr val="FFFFFF"/>
                </a:highlight>
                <a:latin typeface="Arial"/>
                <a:ea typeface="Arial"/>
                <a:cs typeface="Arial"/>
                <a:sym typeface="Arial"/>
              </a:rPr>
              <a:t>Componentes</a:t>
            </a:r>
          </a:p>
        </p:txBody>
      </p:sp>
      <p:sp>
        <p:nvSpPr>
          <p:cNvPr id="270" name="Shape 270"/>
          <p:cNvSpPr txBox="1">
            <a:spLocks noGrp="1"/>
          </p:cNvSpPr>
          <p:nvPr>
            <p:ph type="body" idx="1"/>
          </p:nvPr>
        </p:nvSpPr>
        <p:spPr>
          <a:xfrm>
            <a:off x="838200" y="1206300"/>
            <a:ext cx="10515600" cy="5178000"/>
          </a:xfrm>
          <a:prstGeom prst="rect">
            <a:avLst/>
          </a:prstGeom>
        </p:spPr>
        <p:txBody>
          <a:bodyPr lIns="91425" tIns="91425" rIns="91425" bIns="91425" anchor="t" anchorCtr="0">
            <a:noAutofit/>
          </a:bodyPr>
          <a:lstStyle/>
          <a:p>
            <a:pPr marL="0" lvl="0" indent="0" rtl="0">
              <a:lnSpc>
                <a:spcPct val="115000"/>
              </a:lnSpc>
              <a:spcBef>
                <a:spcPts val="0"/>
              </a:spcBef>
              <a:buNone/>
            </a:pPr>
            <a:r>
              <a:rPr lang="es-MX" sz="2350" b="1">
                <a:highlight>
                  <a:srgbClr val="FFFFFF"/>
                </a:highlight>
                <a:latin typeface="Arial"/>
                <a:ea typeface="Arial"/>
                <a:cs typeface="Arial"/>
                <a:sym typeface="Arial"/>
              </a:rPr>
              <a:t>Object Storage Devices (OSD): </a:t>
            </a:r>
          </a:p>
          <a:p>
            <a:pPr marL="0" lvl="0" indent="0" rtl="0">
              <a:lnSpc>
                <a:spcPct val="115000"/>
              </a:lnSpc>
              <a:spcBef>
                <a:spcPts val="0"/>
              </a:spcBef>
              <a:buNone/>
            </a:pPr>
            <a:r>
              <a:rPr lang="es-MX" sz="2350">
                <a:highlight>
                  <a:srgbClr val="FFFFFF"/>
                </a:highlight>
                <a:latin typeface="Arial"/>
                <a:ea typeface="Arial"/>
                <a:cs typeface="Arial"/>
                <a:sym typeface="Arial"/>
              </a:rPr>
              <a:t>Los discos son reemplazados con dispositivos con CPU, interfaz de red, caché local y disco o RAID. Separa las funciones de datos y metadatos eliminando las tablas de asignación de archivos, sustituyendolas por funciones generadoras CRUSH.</a:t>
            </a:r>
          </a:p>
          <a:p>
            <a:pPr marL="0" lvl="0" indent="0" rtl="0">
              <a:lnSpc>
                <a:spcPct val="115000"/>
              </a:lnSpc>
              <a:spcBef>
                <a:spcPts val="0"/>
              </a:spcBef>
              <a:buNone/>
            </a:pPr>
            <a:endParaRPr sz="2350">
              <a:highlight>
                <a:srgbClr val="FFFFFF"/>
              </a:highlight>
              <a:latin typeface="Arial"/>
              <a:ea typeface="Arial"/>
              <a:cs typeface="Arial"/>
              <a:sym typeface="Arial"/>
            </a:endParaRPr>
          </a:p>
          <a:p>
            <a:pPr marL="0" lvl="0" indent="0" rtl="0">
              <a:lnSpc>
                <a:spcPct val="115000"/>
              </a:lnSpc>
              <a:spcBef>
                <a:spcPts val="0"/>
              </a:spcBef>
              <a:buNone/>
            </a:pPr>
            <a:r>
              <a:rPr lang="es-MX" sz="2350">
                <a:highlight>
                  <a:srgbClr val="FFFFFF"/>
                </a:highlight>
                <a:latin typeface="Arial"/>
                <a:ea typeface="Arial"/>
                <a:cs typeface="Arial"/>
                <a:sym typeface="Arial"/>
              </a:rPr>
              <a:t>Un Servidor de MetaDatos </a:t>
            </a:r>
            <a:r>
              <a:rPr lang="es-MX" sz="2350" b="1">
                <a:highlight>
                  <a:srgbClr val="FFFFFF"/>
                </a:highlight>
                <a:latin typeface="Arial"/>
                <a:ea typeface="Arial"/>
                <a:cs typeface="Arial"/>
                <a:sym typeface="Arial"/>
              </a:rPr>
              <a:t>(MDS)</a:t>
            </a:r>
            <a:r>
              <a:rPr lang="es-MX" sz="2350">
                <a:highlight>
                  <a:srgbClr val="FFFFFF"/>
                </a:highlight>
                <a:latin typeface="Arial"/>
                <a:ea typeface="Arial"/>
                <a:cs typeface="Arial"/>
                <a:sym typeface="Arial"/>
              </a:rPr>
              <a:t>, que gestiona espacios de nombres</a:t>
            </a:r>
          </a:p>
          <a:p>
            <a:pPr marL="0" lvl="0" indent="0" rtl="0">
              <a:lnSpc>
                <a:spcPct val="115000"/>
              </a:lnSpc>
              <a:spcBef>
                <a:spcPts val="0"/>
              </a:spcBef>
              <a:buNone/>
            </a:pPr>
            <a:r>
              <a:rPr lang="es-MX" sz="2350">
                <a:highlight>
                  <a:srgbClr val="FFFFFF"/>
                </a:highlight>
                <a:latin typeface="Arial"/>
                <a:ea typeface="Arial"/>
                <a:cs typeface="Arial"/>
                <a:sym typeface="Arial"/>
              </a:rPr>
              <a:t>(nombres de archivos y directorios).</a:t>
            </a:r>
          </a:p>
          <a:p>
            <a:pPr marL="0" lvl="0" indent="0" rtl="0">
              <a:lnSpc>
                <a:spcPct val="115000"/>
              </a:lnSpc>
              <a:spcBef>
                <a:spcPts val="0"/>
              </a:spcBef>
              <a:buNone/>
            </a:pPr>
            <a:endParaRPr sz="2350">
              <a:highlight>
                <a:srgbClr val="FFFFFF"/>
              </a:highlight>
              <a:latin typeface="Arial"/>
              <a:ea typeface="Arial"/>
              <a:cs typeface="Arial"/>
              <a:sym typeface="Arial"/>
            </a:endParaRPr>
          </a:p>
          <a:p>
            <a:pPr marL="0" lvl="0" indent="0" rtl="0">
              <a:lnSpc>
                <a:spcPct val="115000"/>
              </a:lnSpc>
              <a:spcBef>
                <a:spcPts val="0"/>
              </a:spcBef>
              <a:buNone/>
            </a:pPr>
            <a:r>
              <a:rPr lang="es-MX" sz="2350">
                <a:highlight>
                  <a:srgbClr val="FFFFFF"/>
                </a:highlight>
                <a:latin typeface="Arial"/>
                <a:ea typeface="Arial"/>
                <a:cs typeface="Arial"/>
                <a:sym typeface="Arial"/>
              </a:rPr>
              <a:t>Los clientes, que interaccionan con un MDS para realizar las operaciones</a:t>
            </a:r>
          </a:p>
          <a:p>
            <a:pPr marL="0" lvl="0" indent="0" rtl="0">
              <a:lnSpc>
                <a:spcPct val="115000"/>
              </a:lnSpc>
              <a:spcBef>
                <a:spcPts val="0"/>
              </a:spcBef>
              <a:buNone/>
            </a:pPr>
            <a:r>
              <a:rPr lang="es-MX" sz="2350">
                <a:highlight>
                  <a:srgbClr val="FFFFFF"/>
                </a:highlight>
                <a:latin typeface="Arial"/>
                <a:ea typeface="Arial"/>
                <a:cs typeface="Arial"/>
                <a:sym typeface="Arial"/>
              </a:rPr>
              <a:t>de metadatos (open, rename, etc.), mientras que se comunica</a:t>
            </a:r>
          </a:p>
          <a:p>
            <a:pPr marL="0" lvl="0" indent="0" rtl="0">
              <a:lnSpc>
                <a:spcPct val="115000"/>
              </a:lnSpc>
              <a:spcBef>
                <a:spcPts val="0"/>
              </a:spcBef>
              <a:buNone/>
            </a:pPr>
            <a:r>
              <a:rPr lang="es-MX" sz="2350">
                <a:highlight>
                  <a:srgbClr val="FFFFFF"/>
                </a:highlight>
                <a:latin typeface="Arial"/>
                <a:ea typeface="Arial"/>
                <a:cs typeface="Arial"/>
                <a:sym typeface="Arial"/>
              </a:rPr>
              <a:t>directamente con OSD para las operaciones de E/S (read, write).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es-MX"/>
              <a:t>Arquitectura</a:t>
            </a:r>
          </a:p>
        </p:txBody>
      </p:sp>
      <p:sp>
        <p:nvSpPr>
          <p:cNvPr id="276" name="Shape 276"/>
          <p:cNvSpPr txBox="1">
            <a:spLocks noGrp="1"/>
          </p:cNvSpPr>
          <p:nvPr>
            <p:ph type="body" idx="1"/>
          </p:nvPr>
        </p:nvSpPr>
        <p:spPr>
          <a:xfrm>
            <a:off x="991400" y="5753400"/>
            <a:ext cx="10515600" cy="9993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45833"/>
              <a:buFont typeface="Arial"/>
              <a:buNone/>
            </a:pPr>
            <a:r>
              <a:rPr lang="es-MX" sz="2400">
                <a:highlight>
                  <a:srgbClr val="FFFFFF"/>
                </a:highlight>
                <a:latin typeface="Arial"/>
                <a:ea typeface="Arial"/>
                <a:cs typeface="Arial"/>
                <a:sym typeface="Arial"/>
              </a:rPr>
              <a:t>Fuse (Filesystem in UserSpacE) – sistema de archivos que permite al usuario crear sistemas de archivos virtuales sin modificar el núcleo.</a:t>
            </a:r>
          </a:p>
        </p:txBody>
      </p:sp>
      <p:pic>
        <p:nvPicPr>
          <p:cNvPr id="277" name="Shape 277"/>
          <p:cNvPicPr preferRelativeResize="0"/>
          <p:nvPr/>
        </p:nvPicPr>
        <p:blipFill>
          <a:blip r:embed="rId3">
            <a:alphaModFix/>
          </a:blip>
          <a:stretch>
            <a:fillRect/>
          </a:stretch>
        </p:blipFill>
        <p:spPr>
          <a:xfrm>
            <a:off x="991401" y="1358125"/>
            <a:ext cx="9507549" cy="40840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es-MX"/>
              <a:t>Dynamic Subtree Partitioning</a:t>
            </a:r>
          </a:p>
        </p:txBody>
      </p:sp>
      <p:sp>
        <p:nvSpPr>
          <p:cNvPr id="283" name="Shape 283"/>
          <p:cNvSpPr txBox="1">
            <a:spLocks noGrp="1"/>
          </p:cNvSpPr>
          <p:nvPr>
            <p:ph type="body" idx="1"/>
          </p:nvPr>
        </p:nvSpPr>
        <p:spPr>
          <a:xfrm>
            <a:off x="838200" y="1406675"/>
            <a:ext cx="10515600" cy="1052400"/>
          </a:xfrm>
          <a:prstGeom prst="rect">
            <a:avLst/>
          </a:prstGeom>
        </p:spPr>
        <p:txBody>
          <a:bodyPr lIns="91425" tIns="91425" rIns="91425" bIns="91425" anchor="t" anchorCtr="0">
            <a:noAutofit/>
          </a:bodyPr>
          <a:lstStyle/>
          <a:p>
            <a:pPr lvl="0">
              <a:spcBef>
                <a:spcPts val="0"/>
              </a:spcBef>
              <a:buNone/>
            </a:pPr>
            <a:r>
              <a:rPr lang="es-MX" sz="2400"/>
              <a:t>Este mecanismo distribuye de forma inteligente y adaptativa la responsabilidad de manejar la jerarquía de directorios entre decenas/cientos de MDS.</a:t>
            </a:r>
          </a:p>
          <a:p>
            <a:pPr lvl="0">
              <a:spcBef>
                <a:spcPts val="0"/>
              </a:spcBef>
              <a:buNone/>
            </a:pPr>
            <a:endParaRPr/>
          </a:p>
        </p:txBody>
      </p:sp>
      <p:pic>
        <p:nvPicPr>
          <p:cNvPr id="284" name="Shape 284"/>
          <p:cNvPicPr preferRelativeResize="0"/>
          <p:nvPr/>
        </p:nvPicPr>
        <p:blipFill>
          <a:blip r:embed="rId3">
            <a:alphaModFix/>
          </a:blip>
          <a:stretch>
            <a:fillRect/>
          </a:stretch>
        </p:blipFill>
        <p:spPr>
          <a:xfrm>
            <a:off x="804850" y="2459062"/>
            <a:ext cx="10582275" cy="4124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838200" y="100075"/>
            <a:ext cx="10515600" cy="1325700"/>
          </a:xfrm>
          <a:prstGeom prst="rect">
            <a:avLst/>
          </a:prstGeom>
        </p:spPr>
        <p:txBody>
          <a:bodyPr lIns="91425" tIns="91425" rIns="91425" bIns="91425" anchor="ctr" anchorCtr="0">
            <a:noAutofit/>
          </a:bodyPr>
          <a:lstStyle/>
          <a:p>
            <a:pPr lvl="0">
              <a:spcBef>
                <a:spcPts val="0"/>
              </a:spcBef>
              <a:buNone/>
            </a:pPr>
            <a:r>
              <a:rPr lang="es-MX"/>
              <a:t>Distribución de datos con CRUSH</a:t>
            </a:r>
          </a:p>
        </p:txBody>
      </p:sp>
      <p:sp>
        <p:nvSpPr>
          <p:cNvPr id="290" name="Shape 290"/>
          <p:cNvSpPr txBox="1">
            <a:spLocks noGrp="1"/>
          </p:cNvSpPr>
          <p:nvPr>
            <p:ph type="body" idx="1"/>
          </p:nvPr>
        </p:nvSpPr>
        <p:spPr>
          <a:xfrm>
            <a:off x="0" y="1136500"/>
            <a:ext cx="12192000" cy="1482900"/>
          </a:xfrm>
          <a:prstGeom prst="rect">
            <a:avLst/>
          </a:prstGeom>
        </p:spPr>
        <p:txBody>
          <a:bodyPr lIns="91425" tIns="91425" rIns="91425" bIns="91425" anchor="t" anchorCtr="0">
            <a:noAutofit/>
          </a:bodyPr>
          <a:lstStyle/>
          <a:p>
            <a:pPr lvl="0">
              <a:spcBef>
                <a:spcPts val="0"/>
              </a:spcBef>
              <a:buNone/>
            </a:pPr>
            <a:r>
              <a:rPr lang="es-MX"/>
              <a:t>CRUSH (Controlled Replication Under Scalable Hashing)- Función de distribución de datos seudo-aleatoria que mapea eficientemente cada PG (Placement Group) en una lista ordenada de OSD sobre los que almacenar réplicas de objetos.</a:t>
            </a:r>
          </a:p>
          <a:p>
            <a:pPr lvl="0">
              <a:spcBef>
                <a:spcPts val="0"/>
              </a:spcBef>
              <a:buNone/>
            </a:pPr>
            <a:endParaRPr/>
          </a:p>
        </p:txBody>
      </p:sp>
      <p:pic>
        <p:nvPicPr>
          <p:cNvPr id="291" name="Shape 291"/>
          <p:cNvPicPr preferRelativeResize="0"/>
          <p:nvPr/>
        </p:nvPicPr>
        <p:blipFill>
          <a:blip r:embed="rId3">
            <a:alphaModFix/>
          </a:blip>
          <a:stretch>
            <a:fillRect/>
          </a:stretch>
        </p:blipFill>
        <p:spPr>
          <a:xfrm>
            <a:off x="1085850" y="2619362"/>
            <a:ext cx="10020300" cy="4238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838200" y="792350"/>
            <a:ext cx="10515600" cy="5384400"/>
          </a:xfrm>
          <a:prstGeom prst="rect">
            <a:avLst/>
          </a:prstGeom>
        </p:spPr>
        <p:txBody>
          <a:bodyPr lIns="91425" tIns="91425" rIns="91425" bIns="91425" anchor="t" anchorCtr="0">
            <a:noAutofit/>
          </a:bodyPr>
          <a:lstStyle/>
          <a:p>
            <a:pPr lvl="0">
              <a:spcBef>
                <a:spcPts val="0"/>
              </a:spcBef>
              <a:buNone/>
            </a:pPr>
            <a:r>
              <a:rPr lang="es-MX"/>
              <a:t>Dicho algoritmo posibilita que el cluster sea escalable, el balanceo de información y la recuperación dinámica de los datos.</a:t>
            </a: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r>
              <a:rPr lang="es-MX"/>
              <a:t>Si quieres montar tu propio Ceph visita este tutorial: </a:t>
            </a:r>
            <a:r>
              <a:rPr lang="es-MX" u="sng">
                <a:solidFill>
                  <a:schemeClr val="hlink"/>
                </a:solidFill>
                <a:hlinkClick r:id="rId3"/>
              </a:rPr>
              <a:t>http://blog.programster.org/ubuntu-14-04-deploy-a-ceph-cluster-part-1/</a:t>
            </a:r>
            <a:r>
              <a:rPr lang="es-MX"/>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es-MX"/>
              <a:t>Bibliografía</a:t>
            </a:r>
          </a:p>
        </p:txBody>
      </p:sp>
      <p:sp>
        <p:nvSpPr>
          <p:cNvPr id="302" name="Shape 302"/>
          <p:cNvSpPr txBox="1">
            <a:spLocks noGrp="1"/>
          </p:cNvSpPr>
          <p:nvPr>
            <p:ph type="body" idx="1"/>
          </p:nvPr>
        </p:nvSpPr>
        <p:spPr>
          <a:xfrm>
            <a:off x="838200" y="1519675"/>
            <a:ext cx="10515600" cy="52605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s-MX"/>
              <a:t>https://es.wikipedia.org/wiki/Ceph_File_System</a:t>
            </a:r>
          </a:p>
          <a:p>
            <a:pPr lvl="0">
              <a:spcBef>
                <a:spcPts val="0"/>
              </a:spcBef>
              <a:buClr>
                <a:schemeClr val="dk1"/>
              </a:buClr>
              <a:buSzPct val="39285"/>
              <a:buFont typeface="Arial"/>
              <a:buNone/>
            </a:pPr>
            <a:r>
              <a:rPr lang="es-MX"/>
              <a:t>http://informatica.gonzalonazareno.org/proyectos/2013-14/fjgv.pdf</a:t>
            </a:r>
          </a:p>
          <a:p>
            <a:pPr lvl="0">
              <a:spcBef>
                <a:spcPts val="0"/>
              </a:spcBef>
              <a:buClr>
                <a:schemeClr val="dk1"/>
              </a:buClr>
              <a:buSzPct val="39285"/>
              <a:buFont typeface="Arial"/>
              <a:buNone/>
            </a:pPr>
            <a:r>
              <a:rPr lang="es-MX"/>
              <a:t>http://blog.programster.org/ubuntu-14-04-deploy-a-ceph-cluster-part-1/</a:t>
            </a:r>
          </a:p>
          <a:p>
            <a:pPr lvl="0">
              <a:spcBef>
                <a:spcPts val="0"/>
              </a:spcBef>
              <a:buClr>
                <a:schemeClr val="dk1"/>
              </a:buClr>
              <a:buSzPct val="39285"/>
              <a:buFont typeface="Arial"/>
              <a:buNone/>
            </a:pPr>
            <a:r>
              <a:rPr lang="es-MX"/>
              <a:t>https://es.wikipedia.org/wiki/Gluster_File_System</a:t>
            </a:r>
          </a:p>
          <a:p>
            <a:pPr lvl="0">
              <a:spcBef>
                <a:spcPts val="0"/>
              </a:spcBef>
              <a:buClr>
                <a:schemeClr val="dk1"/>
              </a:buClr>
              <a:buSzPct val="39285"/>
              <a:buFont typeface="Arial"/>
              <a:buNone/>
            </a:pPr>
            <a:r>
              <a:rPr lang="es-MX"/>
              <a:t>https://www.gluster.org/</a:t>
            </a:r>
          </a:p>
          <a:p>
            <a:pPr lvl="0">
              <a:spcBef>
                <a:spcPts val="0"/>
              </a:spcBef>
              <a:buClr>
                <a:schemeClr val="dk1"/>
              </a:buClr>
              <a:buSzPct val="39285"/>
              <a:buFont typeface="Arial"/>
              <a:buNone/>
            </a:pPr>
            <a:r>
              <a:rPr lang="es-MX"/>
              <a:t>http://ceph.com/</a:t>
            </a:r>
          </a:p>
          <a:p>
            <a:pPr lvl="0">
              <a:spcBef>
                <a:spcPts val="0"/>
              </a:spcBef>
              <a:buNone/>
            </a:pPr>
            <a:r>
              <a:rPr lang="es-MX"/>
              <a:t>S.A. Weil, et al., “Ceph: A Scalable, High-Performance Distributed File System”, Proceeding of the 7th USENIX Symposium on Operating Systems Design and Implementation (OSDI'06), pgs. 307-320, 2006.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Shape 307"/>
          <p:cNvPicPr preferRelativeResize="0"/>
          <p:nvPr/>
        </p:nvPicPr>
        <p:blipFill>
          <a:blip r:embed="rId3">
            <a:alphaModFix/>
          </a:blip>
          <a:stretch>
            <a:fillRect/>
          </a:stretch>
        </p:blipFill>
        <p:spPr>
          <a:xfrm>
            <a:off x="0" y="-12"/>
            <a:ext cx="12089778" cy="6810574"/>
          </a:xfrm>
          <a:prstGeom prst="rect">
            <a:avLst/>
          </a:prstGeom>
          <a:noFill/>
          <a:ln>
            <a:noFill/>
          </a:ln>
        </p:spPr>
      </p:pic>
      <p:sp>
        <p:nvSpPr>
          <p:cNvPr id="308" name="Shape 308"/>
          <p:cNvSpPr txBox="1">
            <a:spLocks noGrp="1"/>
          </p:cNvSpPr>
          <p:nvPr>
            <p:ph type="title"/>
          </p:nvPr>
        </p:nvSpPr>
        <p:spPr>
          <a:xfrm>
            <a:off x="8602275" y="0"/>
            <a:ext cx="3487500" cy="1325700"/>
          </a:xfrm>
          <a:prstGeom prst="rect">
            <a:avLst/>
          </a:prstGeom>
        </p:spPr>
        <p:txBody>
          <a:bodyPr lIns="91425" tIns="91425" rIns="91425" bIns="91425" anchor="ctr" anchorCtr="0">
            <a:noAutofit/>
          </a:bodyPr>
          <a:lstStyle/>
          <a:p>
            <a:pPr lvl="0" rtl="0">
              <a:spcBef>
                <a:spcPts val="0"/>
              </a:spcBef>
              <a:buNone/>
            </a:pPr>
            <a:r>
              <a:rPr lang="es-MX">
                <a:solidFill>
                  <a:srgbClr val="FFFFFF"/>
                </a:solidFill>
              </a:rPr>
              <a:t>GRACIAS!!! </a:t>
            </a:r>
            <a:r>
              <a:rPr lang="es-MX"/>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s-MX" sz="4400" b="0" i="0" u="none" strike="noStrike" cap="none">
                <a:solidFill>
                  <a:schemeClr val="dk1"/>
                </a:solidFill>
                <a:latin typeface="Calibri"/>
                <a:ea typeface="Calibri"/>
                <a:cs typeface="Calibri"/>
                <a:sym typeface="Calibri"/>
              </a:rPr>
              <a:t>Desafíos de un Servidor de Archivos</a:t>
            </a:r>
          </a:p>
        </p:txBody>
      </p:sp>
      <p:sp>
        <p:nvSpPr>
          <p:cNvPr id="104" name="Shape 104"/>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s-MX" sz="3600" b="0" i="0" u="none" strike="noStrike" cap="none">
                <a:solidFill>
                  <a:schemeClr val="dk1"/>
                </a:solidFill>
                <a:latin typeface="Calibri"/>
                <a:ea typeface="Calibri"/>
                <a:cs typeface="Calibri"/>
                <a:sym typeface="Calibri"/>
              </a:rPr>
              <a:t>Transparencia:</a:t>
            </a:r>
          </a:p>
          <a:p>
            <a:pPr marL="0" marR="0" lvl="0" indent="0" algn="l" rtl="0">
              <a:lnSpc>
                <a:spcPct val="90000"/>
              </a:lnSpc>
              <a:spcBef>
                <a:spcPts val="1000"/>
              </a:spcBef>
              <a:spcAft>
                <a:spcPts val="0"/>
              </a:spcAft>
              <a:buClr>
                <a:schemeClr val="dk1"/>
              </a:buClr>
              <a:buSzPct val="25000"/>
              <a:buFont typeface="Arial"/>
              <a:buNone/>
            </a:pPr>
            <a:r>
              <a:rPr lang="es-MX" sz="3600" b="0" i="0" u="none" strike="noStrike" cap="none">
                <a:solidFill>
                  <a:schemeClr val="dk1"/>
                </a:solidFill>
                <a:latin typeface="Calibri"/>
                <a:ea typeface="Calibri"/>
                <a:cs typeface="Calibri"/>
                <a:sym typeface="Calibri"/>
              </a:rPr>
              <a:t>- </a:t>
            </a:r>
            <a:r>
              <a:rPr lang="es-MX" sz="2800" b="0" i="0" u="none" strike="noStrike" cap="none">
                <a:solidFill>
                  <a:schemeClr val="dk1"/>
                </a:solidFill>
                <a:latin typeface="Calibri"/>
                <a:ea typeface="Calibri"/>
                <a:cs typeface="Calibri"/>
                <a:sym typeface="Calibri"/>
              </a:rPr>
              <a:t>De acceso: </a:t>
            </a: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	No hay preocupación de la distribución de los archivos. Los programas deben acceder de igual forma archivos locales y remotos.</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 De localización: </a:t>
            </a:r>
          </a:p>
          <a:p>
            <a:pPr marL="0" marR="0" lvl="0" indent="0" algn="l" rtl="0">
              <a:lnSpc>
                <a:spcPct val="90000"/>
              </a:lnSpc>
              <a:spcBef>
                <a:spcPts val="1000"/>
              </a:spcBef>
              <a:buClr>
                <a:schemeClr val="dk1"/>
              </a:buClr>
              <a:buSzPct val="25000"/>
              <a:buFont typeface="Arial"/>
              <a:buNone/>
            </a:pPr>
            <a:r>
              <a:rPr lang="es-MX" sz="2800" b="0" i="0" u="none" strike="noStrike" cap="none">
                <a:solidFill>
                  <a:schemeClr val="dk1"/>
                </a:solidFill>
                <a:latin typeface="Calibri"/>
                <a:ea typeface="Calibri"/>
                <a:cs typeface="Calibri"/>
                <a:sym typeface="Calibri"/>
              </a:rPr>
              <a:t>	Los archivos deben poder cambiarse sin que cambie el nombre.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155900" y="140062"/>
            <a:ext cx="10515600" cy="36891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Escalabilidad:</a:t>
            </a: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El servicio se debe poder extender incrementalmente para atender a un amplio rango de cargas.</a:t>
            </a: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Tolerancia a fallas:</a:t>
            </a: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Clientes y servidores deben operar correctamente ante fallas.</a:t>
            </a: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Consistencia:</a:t>
            </a:r>
          </a:p>
          <a:p>
            <a:pPr marL="0" marR="0" lvl="0" indent="0" algn="l" rtl="0">
              <a:lnSpc>
                <a:spcPct val="90000"/>
              </a:lnSpc>
              <a:spcBef>
                <a:spcPts val="1000"/>
              </a:spcBef>
              <a:buClr>
                <a:schemeClr val="dk1"/>
              </a:buClr>
              <a:buSzPct val="25000"/>
              <a:buFont typeface="Arial"/>
              <a:buNone/>
            </a:pPr>
            <a:r>
              <a:rPr lang="es-MX" sz="2800" b="0" i="0" u="none" strike="noStrike" cap="none">
                <a:solidFill>
                  <a:schemeClr val="dk1"/>
                </a:solidFill>
                <a:latin typeface="Calibri"/>
                <a:ea typeface="Calibri"/>
                <a:cs typeface="Calibri"/>
                <a:sym typeface="Calibri"/>
              </a:rPr>
              <a:t>Ante el acceso concurrente de diferentes usuarios. </a:t>
            </a:r>
          </a:p>
        </p:txBody>
      </p:sp>
      <p:pic>
        <p:nvPicPr>
          <p:cNvPr id="110" name="Shape 110"/>
          <p:cNvPicPr preferRelativeResize="0"/>
          <p:nvPr/>
        </p:nvPicPr>
        <p:blipFill>
          <a:blip r:embed="rId3">
            <a:alphaModFix/>
          </a:blip>
          <a:stretch>
            <a:fillRect/>
          </a:stretch>
        </p:blipFill>
        <p:spPr>
          <a:xfrm>
            <a:off x="6069725" y="2964887"/>
            <a:ext cx="6000750" cy="376237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330825" y="76175"/>
            <a:ext cx="10515600" cy="28251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Seguridad:</a:t>
            </a: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Mecanismos de control de acceso y autenticación.</a:t>
            </a: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Eficiencia:</a:t>
            </a:r>
          </a:p>
          <a:p>
            <a:pPr marL="0" marR="0" lvl="0" indent="0" algn="l" rtl="0">
              <a:lnSpc>
                <a:spcPct val="90000"/>
              </a:lnSpc>
              <a:spcBef>
                <a:spcPts val="1000"/>
              </a:spcBef>
              <a:spcAft>
                <a:spcPts val="0"/>
              </a:spcAft>
              <a:buClr>
                <a:schemeClr val="dk1"/>
              </a:buClr>
              <a:buSzPct val="25000"/>
              <a:buFont typeface="Arial"/>
              <a:buNone/>
            </a:pPr>
            <a:r>
              <a:rPr lang="es-MX" sz="2800" b="0" i="0" u="none" strike="noStrike" cap="none">
                <a:solidFill>
                  <a:schemeClr val="dk1"/>
                </a:solidFill>
                <a:latin typeface="Calibri"/>
                <a:ea typeface="Calibri"/>
                <a:cs typeface="Calibri"/>
                <a:sym typeface="Calibri"/>
              </a:rPr>
              <a:t>El desempeño debe ser similar a sistemas de archivos locales.</a:t>
            </a: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pic>
        <p:nvPicPr>
          <p:cNvPr id="116" name="Shape 116"/>
          <p:cNvPicPr preferRelativeResize="0"/>
          <p:nvPr/>
        </p:nvPicPr>
        <p:blipFill>
          <a:blip r:embed="rId3">
            <a:alphaModFix/>
          </a:blip>
          <a:stretch>
            <a:fillRect/>
          </a:stretch>
        </p:blipFill>
        <p:spPr>
          <a:xfrm>
            <a:off x="7540299" y="2252950"/>
            <a:ext cx="3953850" cy="4813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338348" y="500062"/>
            <a:ext cx="5515303"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s-MX" sz="4400" b="0" i="0" u="none" strike="noStrike" cap="none">
                <a:solidFill>
                  <a:schemeClr val="dk1"/>
                </a:solidFill>
                <a:latin typeface="Calibri"/>
                <a:ea typeface="Calibri"/>
                <a:cs typeface="Calibri"/>
                <a:sym typeface="Calibri"/>
              </a:rPr>
              <a:t>Sistemas de Archivos</a:t>
            </a:r>
          </a:p>
        </p:txBody>
      </p:sp>
      <p:sp>
        <p:nvSpPr>
          <p:cNvPr id="122" name="Shape 122"/>
          <p:cNvSpPr txBox="1">
            <a:spLocks noGrp="1"/>
          </p:cNvSpPr>
          <p:nvPr>
            <p:ph type="body" idx="1"/>
          </p:nvPr>
        </p:nvSpPr>
        <p:spPr>
          <a:xfrm>
            <a:off x="3606360" y="1869747"/>
            <a:ext cx="4979276"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Cliente-Servidor</a:t>
            </a:r>
          </a:p>
          <a:p>
            <a:pPr marL="228600" marR="0" lvl="0" indent="-228600" algn="l" rtl="0">
              <a:lnSpc>
                <a:spcPct val="90000"/>
              </a:lnSpc>
              <a:spcBef>
                <a:spcPts val="100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GlusterFS</a:t>
            </a:r>
          </a:p>
          <a:p>
            <a:pPr marL="228600" marR="0" lvl="0" indent="-228600" algn="l" rtl="0">
              <a:lnSpc>
                <a:spcPct val="90000"/>
              </a:lnSpc>
              <a:spcBef>
                <a:spcPts val="100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Ceph</a:t>
            </a: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38200" y="-1597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s-MX" sz="4400" b="0" i="0" u="none" strike="noStrike" cap="none">
                <a:solidFill>
                  <a:schemeClr val="dk1"/>
                </a:solidFill>
                <a:latin typeface="Calibri"/>
                <a:ea typeface="Calibri"/>
                <a:cs typeface="Calibri"/>
                <a:sym typeface="Calibri"/>
              </a:rPr>
              <a:t>Cliente-Servidor </a:t>
            </a:r>
          </a:p>
        </p:txBody>
      </p:sp>
      <p:sp>
        <p:nvSpPr>
          <p:cNvPr id="128" name="Shape 128"/>
          <p:cNvSpPr txBox="1">
            <a:spLocks noGrp="1"/>
          </p:cNvSpPr>
          <p:nvPr>
            <p:ph type="body" idx="1"/>
          </p:nvPr>
        </p:nvSpPr>
        <p:spPr>
          <a:xfrm>
            <a:off x="400825" y="868425"/>
            <a:ext cx="10515600" cy="43512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Uno de los sistemas de archivos más populares que trabaja con la arquitectura de acceso remoto es NFS (Network File System).</a:t>
            </a:r>
          </a:p>
          <a:p>
            <a:pPr marL="228600" marR="0" lvl="0" indent="-228600" algn="l" rtl="0">
              <a:lnSpc>
                <a:spcPct val="90000"/>
              </a:lnSpc>
              <a:spcBef>
                <a:spcPts val="1000"/>
              </a:spcBef>
              <a:spcAft>
                <a:spcPts val="0"/>
              </a:spcAft>
              <a:buClr>
                <a:schemeClr val="dk1"/>
              </a:buClr>
              <a:buSzPct val="100000"/>
              <a:buFont typeface="Arial"/>
              <a:buChar char="•"/>
            </a:pPr>
            <a:r>
              <a:rPr lang="es-MX" sz="2800" b="0" i="0" u="none" strike="noStrike" cap="none">
                <a:solidFill>
                  <a:schemeClr val="dk1"/>
                </a:solidFill>
                <a:latin typeface="Calibri"/>
                <a:ea typeface="Calibri"/>
                <a:cs typeface="Calibri"/>
                <a:sym typeface="Calibri"/>
              </a:rPr>
              <a:t>La idea básica de NFS es que cada servidor de archivos proporcione una visión estandarizada (interfaz) de su sistema de archivos local, independientemente de la implementación de este último.</a:t>
            </a: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pic>
        <p:nvPicPr>
          <p:cNvPr id="129" name="Shape 129"/>
          <p:cNvPicPr preferRelativeResize="0"/>
          <p:nvPr/>
        </p:nvPicPr>
        <p:blipFill>
          <a:blip r:embed="rId3">
            <a:alphaModFix/>
          </a:blip>
          <a:stretch>
            <a:fillRect/>
          </a:stretch>
        </p:blipFill>
        <p:spPr>
          <a:xfrm>
            <a:off x="5230975" y="3266575"/>
            <a:ext cx="6457551" cy="339022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1230973" y="370500"/>
            <a:ext cx="9038524" cy="57325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1362</Words>
  <Application>Microsoft Office PowerPoint</Application>
  <PresentationFormat>Panorámica</PresentationFormat>
  <Paragraphs>128</Paragraphs>
  <Slides>37</Slides>
  <Notes>37</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37</vt:i4>
      </vt:variant>
    </vt:vector>
  </HeadingPairs>
  <TitlesOfParts>
    <vt:vector size="40" baseType="lpstr">
      <vt:lpstr>Arial</vt:lpstr>
      <vt:lpstr>Calibri</vt:lpstr>
      <vt:lpstr>Tema de Office</vt:lpstr>
      <vt:lpstr>Sistemas de Archivos Distribuidos</vt:lpstr>
      <vt:lpstr>¿Qué es?</vt:lpstr>
      <vt:lpstr>Ventajas:</vt:lpstr>
      <vt:lpstr>Desafíos de un Servidor de Archivos</vt:lpstr>
      <vt:lpstr>Presentación de PowerPoint</vt:lpstr>
      <vt:lpstr>Presentación de PowerPoint</vt:lpstr>
      <vt:lpstr>Sistemas de Archivos</vt:lpstr>
      <vt:lpstr>Cliente-Servidor </vt:lpstr>
      <vt:lpstr>Presentación de PowerPoint</vt:lpstr>
      <vt:lpstr>Presentación de PowerPoint</vt:lpstr>
      <vt:lpstr>Presentación de PowerPoint</vt:lpstr>
      <vt:lpstr>Presentación de PowerPoint</vt:lpstr>
      <vt:lpstr>Implementación </vt:lpstr>
      <vt:lpstr>Presentación de PowerPoint</vt:lpstr>
      <vt:lpstr>Presentación de PowerPoint</vt:lpstr>
      <vt:lpstr>Gluster</vt:lpstr>
      <vt:lpstr>Presentación de PowerPoint</vt:lpstr>
      <vt:lpstr>Presentación de PowerPoint</vt:lpstr>
      <vt:lpstr>Bloque(Brick)</vt:lpstr>
      <vt:lpstr>Volumen </vt:lpstr>
      <vt:lpstr>Servidor</vt:lpstr>
      <vt:lpstr>Cliente</vt:lpstr>
      <vt:lpstr>Traductor</vt:lpstr>
      <vt:lpstr>Volumen Distribuido</vt:lpstr>
      <vt:lpstr>Volumen en Réplica</vt:lpstr>
      <vt:lpstr>Volumen Distribuido en Réplica</vt:lpstr>
      <vt:lpstr>Presentación de PowerPoint</vt:lpstr>
      <vt:lpstr>Ceph</vt:lpstr>
      <vt:lpstr>Objetivos</vt:lpstr>
      <vt:lpstr>Presentación de PowerPoint</vt:lpstr>
      <vt:lpstr>Componentes</vt:lpstr>
      <vt:lpstr>Arquitectura</vt:lpstr>
      <vt:lpstr>Dynamic Subtree Partitioning</vt:lpstr>
      <vt:lpstr>Distribución de datos con CRUSH</vt:lpstr>
      <vt:lpstr>Presentación de PowerPoint</vt:lpstr>
      <vt:lpstr>Bibliografía</vt:lpstr>
      <vt:lpstr>GRACIAS!!!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Archivos Distribuidos</dc:title>
  <cp:lastModifiedBy>Andrés López J</cp:lastModifiedBy>
  <cp:revision>1</cp:revision>
  <dcterms:modified xsi:type="dcterms:W3CDTF">2016-11-23T00:03:53Z</dcterms:modified>
</cp:coreProperties>
</file>